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9"/>
  </p:notesMasterIdLst>
  <p:sldIdLst>
    <p:sldId id="256" r:id="rId2"/>
    <p:sldId id="264" r:id="rId3"/>
    <p:sldId id="265" r:id="rId4"/>
    <p:sldId id="268" r:id="rId5"/>
    <p:sldId id="269" r:id="rId6"/>
    <p:sldId id="270" r:id="rId7"/>
    <p:sldId id="271" r:id="rId8"/>
    <p:sldId id="272" r:id="rId9"/>
    <p:sldId id="273" r:id="rId10"/>
    <p:sldId id="274" r:id="rId11"/>
    <p:sldId id="275" r:id="rId12"/>
    <p:sldId id="276" r:id="rId13"/>
    <p:sldId id="277" r:id="rId14"/>
    <p:sldId id="278" r:id="rId15"/>
    <p:sldId id="279" r:id="rId16"/>
    <p:sldId id="280" r:id="rId17"/>
    <p:sldId id="267" r:id="rId18"/>
  </p:sldIdLst>
  <p:sldSz cx="9144000" cy="6858000" type="screen4x3"/>
  <p:notesSz cx="6858000" cy="9144000"/>
  <p:custDataLst>
    <p:tags r:id="rId20"/>
  </p:custDataLst>
  <p:defaultTextStyle>
    <a:defPPr>
      <a:defRPr lang="en-US"/>
    </a:defPPr>
    <a:lvl1pPr algn="l" rtl="0" fontAlgn="base">
      <a:spcBef>
        <a:spcPct val="0"/>
      </a:spcBef>
      <a:spcAft>
        <a:spcPct val="0"/>
      </a:spcAft>
      <a:defRPr kern="1200">
        <a:solidFill>
          <a:schemeClr val="tx1"/>
        </a:solidFill>
        <a:latin typeface="Calibri" pitchFamily="34" charset="0"/>
        <a:ea typeface="+mn-ea"/>
        <a:cs typeface="Arial" charset="0"/>
      </a:defRPr>
    </a:lvl1pPr>
    <a:lvl2pPr marL="457200" algn="l" rtl="0" fontAlgn="base">
      <a:spcBef>
        <a:spcPct val="0"/>
      </a:spcBef>
      <a:spcAft>
        <a:spcPct val="0"/>
      </a:spcAft>
      <a:defRPr kern="1200">
        <a:solidFill>
          <a:schemeClr val="tx1"/>
        </a:solidFill>
        <a:latin typeface="Calibri" pitchFamily="34" charset="0"/>
        <a:ea typeface="+mn-ea"/>
        <a:cs typeface="Arial" charset="0"/>
      </a:defRPr>
    </a:lvl2pPr>
    <a:lvl3pPr marL="914400" algn="l" rtl="0" fontAlgn="base">
      <a:spcBef>
        <a:spcPct val="0"/>
      </a:spcBef>
      <a:spcAft>
        <a:spcPct val="0"/>
      </a:spcAft>
      <a:defRPr kern="1200">
        <a:solidFill>
          <a:schemeClr val="tx1"/>
        </a:solidFill>
        <a:latin typeface="Calibri" pitchFamily="34" charset="0"/>
        <a:ea typeface="+mn-ea"/>
        <a:cs typeface="Arial" charset="0"/>
      </a:defRPr>
    </a:lvl3pPr>
    <a:lvl4pPr marL="1371600" algn="l" rtl="0" fontAlgn="base">
      <a:spcBef>
        <a:spcPct val="0"/>
      </a:spcBef>
      <a:spcAft>
        <a:spcPct val="0"/>
      </a:spcAft>
      <a:defRPr kern="1200">
        <a:solidFill>
          <a:schemeClr val="tx1"/>
        </a:solidFill>
        <a:latin typeface="Calibri" pitchFamily="34" charset="0"/>
        <a:ea typeface="+mn-ea"/>
        <a:cs typeface="Arial" charset="0"/>
      </a:defRPr>
    </a:lvl4pPr>
    <a:lvl5pPr marL="1828800" algn="l" rtl="0" fontAlgn="base">
      <a:spcBef>
        <a:spcPct val="0"/>
      </a:spcBef>
      <a:spcAft>
        <a:spcPct val="0"/>
      </a:spcAft>
      <a:defRPr kern="1200">
        <a:solidFill>
          <a:schemeClr val="tx1"/>
        </a:solidFill>
        <a:latin typeface="Calibri" pitchFamily="34" charset="0"/>
        <a:ea typeface="+mn-ea"/>
        <a:cs typeface="Arial" charset="0"/>
      </a:defRPr>
    </a:lvl5pPr>
    <a:lvl6pPr marL="2286000" algn="l" defTabSz="914400" rtl="0" eaLnBrk="1" latinLnBrk="0" hangingPunct="1">
      <a:defRPr kern="1200">
        <a:solidFill>
          <a:schemeClr val="tx1"/>
        </a:solidFill>
        <a:latin typeface="Calibri" pitchFamily="34" charset="0"/>
        <a:ea typeface="+mn-ea"/>
        <a:cs typeface="Arial" charset="0"/>
      </a:defRPr>
    </a:lvl6pPr>
    <a:lvl7pPr marL="2743200" algn="l" defTabSz="914400" rtl="0" eaLnBrk="1" latinLnBrk="0" hangingPunct="1">
      <a:defRPr kern="1200">
        <a:solidFill>
          <a:schemeClr val="tx1"/>
        </a:solidFill>
        <a:latin typeface="Calibri" pitchFamily="34" charset="0"/>
        <a:ea typeface="+mn-ea"/>
        <a:cs typeface="Arial" charset="0"/>
      </a:defRPr>
    </a:lvl7pPr>
    <a:lvl8pPr marL="3200400" algn="l" defTabSz="914400" rtl="0" eaLnBrk="1" latinLnBrk="0" hangingPunct="1">
      <a:defRPr kern="1200">
        <a:solidFill>
          <a:schemeClr val="tx1"/>
        </a:solidFill>
        <a:latin typeface="Calibri" pitchFamily="34" charset="0"/>
        <a:ea typeface="+mn-ea"/>
        <a:cs typeface="Arial" charset="0"/>
      </a:defRPr>
    </a:lvl8pPr>
    <a:lvl9pPr marL="3657600" algn="l" defTabSz="914400" rtl="0" eaLnBrk="1" latinLnBrk="0" hangingPunct="1">
      <a:defRPr kern="1200">
        <a:solidFill>
          <a:schemeClr val="tx1"/>
        </a:solidFill>
        <a:latin typeface="Calibri" pitchFamily="34" charset="0"/>
        <a:ea typeface="+mn-ea"/>
        <a:cs typeface="Arial"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5CC47C"/>
    <a:srgbClr val="66FF99"/>
    <a:srgbClr val="4EBE8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000" autoAdjust="0"/>
    <p:restoredTop sz="81424" autoAdjust="0"/>
  </p:normalViewPr>
  <p:slideViewPr>
    <p:cSldViewPr>
      <p:cViewPr varScale="1">
        <p:scale>
          <a:sx n="55" d="100"/>
          <a:sy n="55" d="100"/>
        </p:scale>
        <p:origin x="1860" y="72"/>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ags" Target="tags/tag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B776EA87-491A-4ADF-9E42-4E887E9A6D6D}" type="datetimeFigureOut">
              <a:rPr lang="en-US" smtClean="0"/>
              <a:t>4/30/2018</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2286B44-9F3C-4703-8A16-77A994477D98}" type="slidenum">
              <a:rPr lang="en-US" smtClean="0"/>
              <a:t>‹#›</a:t>
            </a:fld>
            <a:endParaRPr lang="en-US"/>
          </a:p>
        </p:txBody>
      </p:sp>
    </p:spTree>
    <p:extLst>
      <p:ext uri="{BB962C8B-B14F-4D97-AF65-F5344CB8AC3E}">
        <p14:creationId xmlns:p14="http://schemas.microsoft.com/office/powerpoint/2010/main" val="287915405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3" Type="http://schemas.openxmlformats.org/officeDocument/2006/relationships/hyperlink" Target="https://en.wikipedia.org/wiki/Logarithm" TargetMode="External"/><Relationship Id="rId7" Type="http://schemas.openxmlformats.org/officeDocument/2006/relationships/hyperlink" Target="https://en.wikipedia.org/wiki/Activity_(chemistry)" TargetMode="External"/><Relationship Id="rId2" Type="http://schemas.openxmlformats.org/officeDocument/2006/relationships/slide" Target="../slides/slide4.xml"/><Relationship Id="rId1" Type="http://schemas.openxmlformats.org/officeDocument/2006/relationships/notesMaster" Target="../notesMasters/notesMaster1.xml"/><Relationship Id="rId6" Type="http://schemas.openxmlformats.org/officeDocument/2006/relationships/hyperlink" Target="https://en.wikipedia.org/wiki/Hydrogen_ion" TargetMode="External"/><Relationship Id="rId5" Type="http://schemas.openxmlformats.org/officeDocument/2006/relationships/hyperlink" Target="https://en.wikipedia.org/wiki/Mole_(unit)" TargetMode="External"/><Relationship Id="rId4" Type="http://schemas.openxmlformats.org/officeDocument/2006/relationships/hyperlink" Target="https://en.wikipedia.org/wiki/Molar_concentration" TargetMode="Externa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Sources of Information for this presentation as detailed in your teacher notes:</a:t>
            </a:r>
          </a:p>
          <a:p>
            <a:r>
              <a:rPr lang="en-US" dirty="0"/>
              <a:t>Photo: http://gizmodo.com/after-decades-of-acid-rain-damage-northeastern-forests-1740571183</a:t>
            </a:r>
          </a:p>
          <a:p>
            <a:endParaRPr lang="en-US" dirty="0"/>
          </a:p>
        </p:txBody>
      </p:sp>
      <p:sp>
        <p:nvSpPr>
          <p:cNvPr id="4" name="Slide Number Placeholder 3"/>
          <p:cNvSpPr>
            <a:spLocks noGrp="1"/>
          </p:cNvSpPr>
          <p:nvPr>
            <p:ph type="sldNum" sz="quarter" idx="10"/>
          </p:nvPr>
        </p:nvSpPr>
        <p:spPr/>
        <p:txBody>
          <a:bodyPr/>
          <a:lstStyle/>
          <a:p>
            <a:fld id="{B2286B44-9F3C-4703-8A16-77A994477D98}" type="slidenum">
              <a:rPr lang="en-US" smtClean="0"/>
              <a:t>1</a:t>
            </a:fld>
            <a:endParaRPr lang="en-US"/>
          </a:p>
        </p:txBody>
      </p:sp>
    </p:spTree>
    <p:extLst>
      <p:ext uri="{BB962C8B-B14F-4D97-AF65-F5344CB8AC3E}">
        <p14:creationId xmlns:p14="http://schemas.microsoft.com/office/powerpoint/2010/main" val="158356208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chart shows pH levels that the animals are tolerant to.  For example Trout are tolerant to pH 5, while frogs tolerate to pH 4.0. </a:t>
            </a:r>
          </a:p>
          <a:p>
            <a:endParaRPr lang="en-US" dirty="0"/>
          </a:p>
          <a:p>
            <a:r>
              <a:rPr lang="en-US" dirty="0"/>
              <a:t>Photo Source: http://desertwildanimalbestblog.blogspot.com/2016/05/how-does-acid-rain-affect-wild-animals.html </a:t>
            </a:r>
          </a:p>
          <a:p>
            <a:endParaRPr lang="en-US" dirty="0"/>
          </a:p>
        </p:txBody>
      </p:sp>
      <p:sp>
        <p:nvSpPr>
          <p:cNvPr id="4" name="Slide Number Placeholder 3"/>
          <p:cNvSpPr>
            <a:spLocks noGrp="1"/>
          </p:cNvSpPr>
          <p:nvPr>
            <p:ph type="sldNum" sz="quarter" idx="10"/>
          </p:nvPr>
        </p:nvSpPr>
        <p:spPr/>
        <p:txBody>
          <a:bodyPr/>
          <a:lstStyle/>
          <a:p>
            <a:fld id="{B2286B44-9F3C-4703-8A16-77A994477D98}" type="slidenum">
              <a:rPr lang="en-US" smtClean="0"/>
              <a:t>12</a:t>
            </a:fld>
            <a:endParaRPr lang="en-US"/>
          </a:p>
        </p:txBody>
      </p:sp>
    </p:spTree>
    <p:extLst>
      <p:ext uri="{BB962C8B-B14F-4D97-AF65-F5344CB8AC3E}">
        <p14:creationId xmlns:p14="http://schemas.microsoft.com/office/powerpoint/2010/main" val="316323709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Acadia Visibility</a:t>
            </a:r>
          </a:p>
          <a:p>
            <a:r>
              <a:rPr lang="en-US" dirty="0"/>
              <a:t>Photo source: https://www.nature.nps.gov/air/webcams/parks/acadcam/acadcam.cfm</a:t>
            </a:r>
          </a:p>
          <a:p>
            <a:endParaRPr lang="en-US" dirty="0"/>
          </a:p>
        </p:txBody>
      </p:sp>
      <p:sp>
        <p:nvSpPr>
          <p:cNvPr id="4" name="Slide Number Placeholder 3"/>
          <p:cNvSpPr>
            <a:spLocks noGrp="1"/>
          </p:cNvSpPr>
          <p:nvPr>
            <p:ph type="sldNum" sz="quarter" idx="10"/>
          </p:nvPr>
        </p:nvSpPr>
        <p:spPr/>
        <p:txBody>
          <a:bodyPr/>
          <a:lstStyle/>
          <a:p>
            <a:fld id="{B2286B44-9F3C-4703-8A16-77A994477D98}" type="slidenum">
              <a:rPr lang="en-US" smtClean="0"/>
              <a:t>13</a:t>
            </a:fld>
            <a:endParaRPr lang="en-US"/>
          </a:p>
        </p:txBody>
      </p:sp>
    </p:spTree>
    <p:extLst>
      <p:ext uri="{BB962C8B-B14F-4D97-AF65-F5344CB8AC3E}">
        <p14:creationId xmlns:p14="http://schemas.microsoft.com/office/powerpoint/2010/main" val="247906695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Marble statues contain calcium carbonate, which can be dissolved by acids.  It is found in limestone as well.</a:t>
            </a:r>
          </a:p>
          <a:p>
            <a:endParaRPr lang="en-US" dirty="0"/>
          </a:p>
          <a:p>
            <a:endParaRPr lang="en-US" dirty="0"/>
          </a:p>
          <a:p>
            <a:r>
              <a:rPr lang="en-US" dirty="0"/>
              <a:t>Photo: http://acidraingermany.weebly.com/acid-rain-in-germany.html </a:t>
            </a:r>
          </a:p>
          <a:p>
            <a:r>
              <a:rPr lang="en-US" dirty="0"/>
              <a:t>Pictures taken in 1908 (left) and 1968 (right) of a German statue.</a:t>
            </a:r>
          </a:p>
          <a:p>
            <a:endParaRPr lang="en-US" dirty="0"/>
          </a:p>
        </p:txBody>
      </p:sp>
      <p:sp>
        <p:nvSpPr>
          <p:cNvPr id="4" name="Slide Number Placeholder 3"/>
          <p:cNvSpPr>
            <a:spLocks noGrp="1"/>
          </p:cNvSpPr>
          <p:nvPr>
            <p:ph type="sldNum" sz="quarter" idx="10"/>
          </p:nvPr>
        </p:nvSpPr>
        <p:spPr/>
        <p:txBody>
          <a:bodyPr/>
          <a:lstStyle/>
          <a:p>
            <a:fld id="{B2286B44-9F3C-4703-8A16-77A994477D98}" type="slidenum">
              <a:rPr lang="en-US" smtClean="0"/>
              <a:t>14</a:t>
            </a:fld>
            <a:endParaRPr lang="en-US"/>
          </a:p>
        </p:txBody>
      </p:sp>
    </p:spTree>
    <p:extLst>
      <p:ext uri="{BB962C8B-B14F-4D97-AF65-F5344CB8AC3E}">
        <p14:creationId xmlns:p14="http://schemas.microsoft.com/office/powerpoint/2010/main" val="257329910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NADP – National Atmospheric Deposition Program – started in the late 1970s.  This </a:t>
            </a:r>
            <a:r>
              <a:rPr lang="en-US" sz="1200" b="0" i="0" kern="1200" dirty="0">
                <a:solidFill>
                  <a:schemeClr val="tx1"/>
                </a:solidFill>
                <a:effectLst/>
                <a:latin typeface="+mn-lt"/>
                <a:ea typeface="+mn-ea"/>
                <a:cs typeface="+mn-cs"/>
              </a:rPr>
              <a:t>network measures concentrations of anions and cations in precipitation and use precipitation amounts to calculate wet deposition.  Looks at nitrogen and sulfur depositions.   Other atmospheric deposition networks comprise this as well (mercury </a:t>
            </a:r>
            <a:r>
              <a:rPr lang="en-US" sz="1200" b="0" i="0" kern="1200">
                <a:solidFill>
                  <a:schemeClr val="tx1"/>
                </a:solidFill>
                <a:effectLst/>
                <a:latin typeface="+mn-lt"/>
                <a:ea typeface="+mn-ea"/>
                <a:cs typeface="+mn-cs"/>
              </a:rPr>
              <a:t>and ammonia).</a:t>
            </a:r>
            <a:endParaRPr lang="en-US" dirty="0"/>
          </a:p>
        </p:txBody>
      </p:sp>
      <p:sp>
        <p:nvSpPr>
          <p:cNvPr id="4" name="Slide Number Placeholder 3"/>
          <p:cNvSpPr>
            <a:spLocks noGrp="1"/>
          </p:cNvSpPr>
          <p:nvPr>
            <p:ph type="sldNum" sz="quarter" idx="10"/>
          </p:nvPr>
        </p:nvSpPr>
        <p:spPr/>
        <p:txBody>
          <a:bodyPr/>
          <a:lstStyle/>
          <a:p>
            <a:fld id="{B2286B44-9F3C-4703-8A16-77A994477D98}" type="slidenum">
              <a:rPr lang="en-US" smtClean="0"/>
              <a:t>15</a:t>
            </a:fld>
            <a:endParaRPr lang="en-US"/>
          </a:p>
        </p:txBody>
      </p:sp>
    </p:spTree>
    <p:extLst>
      <p:ext uri="{BB962C8B-B14F-4D97-AF65-F5344CB8AC3E}">
        <p14:creationId xmlns:p14="http://schemas.microsoft.com/office/powerpoint/2010/main" val="282421731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2286B44-9F3C-4703-8A16-77A994477D98}" type="slidenum">
              <a:rPr lang="en-US" smtClean="0"/>
              <a:t>17</a:t>
            </a:fld>
            <a:endParaRPr lang="en-US"/>
          </a:p>
        </p:txBody>
      </p:sp>
    </p:spTree>
    <p:extLst>
      <p:ext uri="{BB962C8B-B14F-4D97-AF65-F5344CB8AC3E}">
        <p14:creationId xmlns:p14="http://schemas.microsoft.com/office/powerpoint/2010/main" val="354294940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Photo: https://www.britannica.com/science/acid-rain/Chemistry-of-acid-deposition  - Trees in the Great Smokey Mountains</a:t>
            </a:r>
          </a:p>
          <a:p>
            <a:r>
              <a:rPr lang="en-US" dirty="0"/>
              <a:t>Video: https://www.youtube.com/watch?v=Nf8cuvl62Vc&amp;t=59s</a:t>
            </a:r>
          </a:p>
        </p:txBody>
      </p:sp>
      <p:sp>
        <p:nvSpPr>
          <p:cNvPr id="4" name="Slide Number Placeholder 3"/>
          <p:cNvSpPr>
            <a:spLocks noGrp="1"/>
          </p:cNvSpPr>
          <p:nvPr>
            <p:ph type="sldNum" sz="quarter" idx="10"/>
          </p:nvPr>
        </p:nvSpPr>
        <p:spPr/>
        <p:txBody>
          <a:bodyPr/>
          <a:lstStyle/>
          <a:p>
            <a:fld id="{B2286B44-9F3C-4703-8A16-77A994477D98}" type="slidenum">
              <a:rPr lang="en-US" smtClean="0"/>
              <a:t>2</a:t>
            </a:fld>
            <a:endParaRPr lang="en-US"/>
          </a:p>
        </p:txBody>
      </p:sp>
    </p:spTree>
    <p:extLst>
      <p:ext uri="{BB962C8B-B14F-4D97-AF65-F5344CB8AC3E}">
        <p14:creationId xmlns:p14="http://schemas.microsoft.com/office/powerpoint/2010/main" val="83438825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dirty="0"/>
              <a:t>Photo Source: internetdict.com (August 22, 2017)</a:t>
            </a:r>
          </a:p>
          <a:p>
            <a:pPr lvl="0"/>
            <a:r>
              <a:rPr lang="en-US" dirty="0"/>
              <a:t>Air pollution formed when fossil fuels are burned do not stay in the air forever.  They travel in the air and eventually settle to the ground in the form of precipitation.  These pollutants can occur naturally in air, and may also be generated by human activities such as the burning of fossil fuels. </a:t>
            </a:r>
          </a:p>
          <a:p>
            <a:pPr lvl="0"/>
            <a:r>
              <a:rPr lang="en-US" dirty="0"/>
              <a:t>Air pollution can travel great distances.</a:t>
            </a:r>
          </a:p>
          <a:p>
            <a:pPr lvl="0"/>
            <a:r>
              <a:rPr lang="en-US" dirty="0"/>
              <a:t>So how is “acid rain” defined?  You must understand acids and bases.</a:t>
            </a:r>
          </a:p>
          <a:p>
            <a:endParaRPr lang="en-US" dirty="0"/>
          </a:p>
        </p:txBody>
      </p:sp>
      <p:sp>
        <p:nvSpPr>
          <p:cNvPr id="4" name="Slide Number Placeholder 3"/>
          <p:cNvSpPr>
            <a:spLocks noGrp="1"/>
          </p:cNvSpPr>
          <p:nvPr>
            <p:ph type="sldNum" sz="quarter" idx="10"/>
          </p:nvPr>
        </p:nvSpPr>
        <p:spPr/>
        <p:txBody>
          <a:bodyPr/>
          <a:lstStyle/>
          <a:p>
            <a:fld id="{B2286B44-9F3C-4703-8A16-77A994477D98}" type="slidenum">
              <a:rPr lang="en-US" smtClean="0"/>
              <a:t>3</a:t>
            </a:fld>
            <a:endParaRPr lang="en-US"/>
          </a:p>
        </p:txBody>
      </p:sp>
    </p:spTree>
    <p:extLst>
      <p:ext uri="{BB962C8B-B14F-4D97-AF65-F5344CB8AC3E}">
        <p14:creationId xmlns:p14="http://schemas.microsoft.com/office/powerpoint/2010/main" val="122250517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t>
            </a:r>
            <a:r>
              <a:rPr lang="en-US" b="0" i="0" dirty="0">
                <a:solidFill>
                  <a:srgbClr val="222222"/>
                </a:solidFill>
                <a:effectLst/>
                <a:latin typeface="Arial" panose="020B0604020202020204" pitchFamily="34" charset="0"/>
              </a:rPr>
              <a:t> It is approximately the negative of the base 10 </a:t>
            </a:r>
            <a:r>
              <a:rPr lang="en-US" b="0" i="0" u="none" strike="noStrike" dirty="0">
                <a:solidFill>
                  <a:srgbClr val="0B0080"/>
                </a:solidFill>
                <a:effectLst/>
                <a:latin typeface="Arial" panose="020B0604020202020204" pitchFamily="34" charset="0"/>
                <a:hlinkClick r:id="rId3" tooltip="Logarithm"/>
              </a:rPr>
              <a:t>logarithm</a:t>
            </a:r>
            <a:r>
              <a:rPr lang="en-US" b="0" i="0" dirty="0">
                <a:solidFill>
                  <a:srgbClr val="222222"/>
                </a:solidFill>
                <a:effectLst/>
                <a:latin typeface="Arial" panose="020B0604020202020204" pitchFamily="34" charset="0"/>
              </a:rPr>
              <a:t> of the </a:t>
            </a:r>
            <a:r>
              <a:rPr lang="en-US" b="0" i="0" u="none" strike="noStrike" dirty="0">
                <a:solidFill>
                  <a:srgbClr val="0B0080"/>
                </a:solidFill>
                <a:effectLst/>
                <a:latin typeface="Arial" panose="020B0604020202020204" pitchFamily="34" charset="0"/>
                <a:hlinkClick r:id="rId4" tooltip="Molar concentration"/>
              </a:rPr>
              <a:t>molar concentration</a:t>
            </a:r>
            <a:r>
              <a:rPr lang="en-US" b="0" i="0" dirty="0">
                <a:solidFill>
                  <a:srgbClr val="222222"/>
                </a:solidFill>
                <a:effectLst/>
                <a:latin typeface="Arial" panose="020B0604020202020204" pitchFamily="34" charset="0"/>
              </a:rPr>
              <a:t>, measured in units of </a:t>
            </a:r>
            <a:r>
              <a:rPr lang="en-US" b="0" i="0" u="none" strike="noStrike" dirty="0">
                <a:solidFill>
                  <a:srgbClr val="0B0080"/>
                </a:solidFill>
                <a:effectLst/>
                <a:latin typeface="Arial" panose="020B0604020202020204" pitchFamily="34" charset="0"/>
                <a:hlinkClick r:id="rId5" tooltip="Mole (unit)"/>
              </a:rPr>
              <a:t>moles</a:t>
            </a:r>
            <a:r>
              <a:rPr lang="en-US" b="0" i="0" u="none" strike="noStrike" dirty="0">
                <a:solidFill>
                  <a:srgbClr val="0B0080"/>
                </a:solidFill>
                <a:effectLst/>
                <a:latin typeface="Arial" panose="020B0604020202020204" pitchFamily="34" charset="0"/>
              </a:rPr>
              <a:t> </a:t>
            </a:r>
            <a:r>
              <a:rPr lang="en-US" b="0" i="0" dirty="0">
                <a:solidFill>
                  <a:srgbClr val="222222"/>
                </a:solidFill>
                <a:effectLst/>
                <a:latin typeface="Arial" panose="020B0604020202020204" pitchFamily="34" charset="0"/>
              </a:rPr>
              <a:t>per liter, of </a:t>
            </a:r>
            <a:r>
              <a:rPr lang="en-US" b="0" i="0" u="none" strike="noStrike" dirty="0">
                <a:solidFill>
                  <a:srgbClr val="0B0080"/>
                </a:solidFill>
                <a:effectLst/>
                <a:latin typeface="Arial" panose="020B0604020202020204" pitchFamily="34" charset="0"/>
                <a:hlinkClick r:id="rId6" tooltip="Hydrogen ion"/>
              </a:rPr>
              <a:t>hydrogen ions</a:t>
            </a:r>
            <a:r>
              <a:rPr lang="en-US" b="0" i="0" dirty="0">
                <a:solidFill>
                  <a:srgbClr val="222222"/>
                </a:solidFill>
                <a:effectLst/>
                <a:latin typeface="Arial" panose="020B0604020202020204" pitchFamily="34" charset="0"/>
              </a:rPr>
              <a:t>. More precisely it is the negative of the logarithm to base 10 of the </a:t>
            </a:r>
            <a:r>
              <a:rPr lang="en-US" b="0" i="0" u="none" strike="noStrike" dirty="0">
                <a:solidFill>
                  <a:srgbClr val="0B0080"/>
                </a:solidFill>
                <a:effectLst/>
                <a:latin typeface="Arial" panose="020B0604020202020204" pitchFamily="34" charset="0"/>
                <a:hlinkClick r:id="rId7" tooltip="Activity (chemistry)"/>
              </a:rPr>
              <a:t>activity</a:t>
            </a:r>
            <a:r>
              <a:rPr lang="en-US" b="0" i="0" dirty="0">
                <a:solidFill>
                  <a:srgbClr val="222222"/>
                </a:solidFill>
                <a:effectLst/>
                <a:latin typeface="Arial" panose="020B0604020202020204" pitchFamily="34" charset="0"/>
              </a:rPr>
              <a:t> of the hydrogen ion. (Wikipedia.com)</a:t>
            </a:r>
            <a:endParaRPr lang="en-US" dirty="0"/>
          </a:p>
          <a:p>
            <a:r>
              <a:rPr lang="en-US" dirty="0"/>
              <a:t>Photo source: http://www.edu.pe.ca/gulfshore/Archives/ACIDSBAS/scipage.htm</a:t>
            </a:r>
          </a:p>
          <a:p>
            <a:endParaRPr lang="en-US" dirty="0"/>
          </a:p>
        </p:txBody>
      </p:sp>
      <p:sp>
        <p:nvSpPr>
          <p:cNvPr id="4" name="Slide Number Placeholder 3"/>
          <p:cNvSpPr>
            <a:spLocks noGrp="1"/>
          </p:cNvSpPr>
          <p:nvPr>
            <p:ph type="sldNum" sz="quarter" idx="10"/>
          </p:nvPr>
        </p:nvSpPr>
        <p:spPr/>
        <p:txBody>
          <a:bodyPr/>
          <a:lstStyle/>
          <a:p>
            <a:fld id="{B2286B44-9F3C-4703-8A16-77A994477D98}" type="slidenum">
              <a:rPr lang="en-US" smtClean="0"/>
              <a:t>4</a:t>
            </a:fld>
            <a:endParaRPr lang="en-US"/>
          </a:p>
        </p:txBody>
      </p:sp>
    </p:spTree>
    <p:extLst>
      <p:ext uri="{BB962C8B-B14F-4D97-AF65-F5344CB8AC3E}">
        <p14:creationId xmlns:p14="http://schemas.microsoft.com/office/powerpoint/2010/main" val="398842451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hydrologic cycle water evaporates from the land and sea and becomes a gas in the atmosphere.  Water in the atmosphere condenses and forms clouds.  Clouds release water back to the earth in forms of rain, sleet, hail, snow, or fog.   When the droplets fall they pick up particles (such as dust or pollen) in the air as well as chemicals. </a:t>
            </a:r>
          </a:p>
          <a:p>
            <a:r>
              <a:rPr lang="en-US" dirty="0"/>
              <a:t>Clean air contains carbon dioxide. </a:t>
            </a:r>
          </a:p>
          <a:p>
            <a:endParaRPr lang="en-US" dirty="0"/>
          </a:p>
          <a:p>
            <a:endParaRPr lang="en-US" dirty="0"/>
          </a:p>
          <a:p>
            <a:r>
              <a:rPr lang="en-US" dirty="0"/>
              <a:t>Photo Source: http://www.state.nj.us/drbc/hydrological/</a:t>
            </a:r>
          </a:p>
          <a:p>
            <a:endParaRPr lang="en-US" dirty="0"/>
          </a:p>
        </p:txBody>
      </p:sp>
      <p:sp>
        <p:nvSpPr>
          <p:cNvPr id="4" name="Slide Number Placeholder 3"/>
          <p:cNvSpPr>
            <a:spLocks noGrp="1"/>
          </p:cNvSpPr>
          <p:nvPr>
            <p:ph type="sldNum" sz="quarter" idx="10"/>
          </p:nvPr>
        </p:nvSpPr>
        <p:spPr/>
        <p:txBody>
          <a:bodyPr/>
          <a:lstStyle/>
          <a:p>
            <a:fld id="{B2286B44-9F3C-4703-8A16-77A994477D98}" type="slidenum">
              <a:rPr lang="en-US" smtClean="0"/>
              <a:t>5</a:t>
            </a:fld>
            <a:endParaRPr lang="en-US"/>
          </a:p>
        </p:txBody>
      </p:sp>
    </p:spTree>
    <p:extLst>
      <p:ext uri="{BB962C8B-B14F-4D97-AF65-F5344CB8AC3E}">
        <p14:creationId xmlns:p14="http://schemas.microsoft.com/office/powerpoint/2010/main" val="170779339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2286B44-9F3C-4703-8A16-77A994477D98}" type="slidenum">
              <a:rPr lang="en-US" smtClean="0"/>
              <a:t>6</a:t>
            </a:fld>
            <a:endParaRPr lang="en-US"/>
          </a:p>
        </p:txBody>
      </p:sp>
    </p:spTree>
    <p:extLst>
      <p:ext uri="{BB962C8B-B14F-4D97-AF65-F5344CB8AC3E}">
        <p14:creationId xmlns:p14="http://schemas.microsoft.com/office/powerpoint/2010/main" val="221729432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Photo: https://www.slideshare.net/alexsportsnutrition/acid-rain-22321953 </a:t>
            </a:r>
          </a:p>
          <a:p>
            <a:endParaRPr lang="en-US" dirty="0"/>
          </a:p>
        </p:txBody>
      </p:sp>
      <p:sp>
        <p:nvSpPr>
          <p:cNvPr id="4" name="Slide Number Placeholder 3"/>
          <p:cNvSpPr>
            <a:spLocks noGrp="1"/>
          </p:cNvSpPr>
          <p:nvPr>
            <p:ph type="sldNum" sz="quarter" idx="10"/>
          </p:nvPr>
        </p:nvSpPr>
        <p:spPr/>
        <p:txBody>
          <a:bodyPr/>
          <a:lstStyle/>
          <a:p>
            <a:fld id="{B2286B44-9F3C-4703-8A16-77A994477D98}" type="slidenum">
              <a:rPr lang="en-US" smtClean="0"/>
              <a:t>7</a:t>
            </a:fld>
            <a:endParaRPr lang="en-US"/>
          </a:p>
        </p:txBody>
      </p:sp>
    </p:spTree>
    <p:extLst>
      <p:ext uri="{BB962C8B-B14F-4D97-AF65-F5344CB8AC3E}">
        <p14:creationId xmlns:p14="http://schemas.microsoft.com/office/powerpoint/2010/main" val="126740400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These acids can be recycled by the earth absorbing them and breaking them down.  They are only a small contributor to the acid problem.  This small amount of acids can help dissolve nutrients and minerals from the soil so that the trees and other plants can use them for food.</a:t>
            </a:r>
          </a:p>
          <a:p>
            <a:r>
              <a:rPr lang="en-US" dirty="0"/>
              <a:t>Photo Sources: https://www.livescience.com/27295-volcanoes.html, https://www.google.com/search?q=geyser&amp;rlz=1C1GGRV_enUS751US751&amp;source=lnms&amp;tbm=isch&amp;sa=X&amp;ved=0ahUKEwisgtq7huvVAhUFwiYKHTDKCkIQ_AUICigB&amp;biw=1242&amp;bih=602#imgrc=TZERknPMaaRHaM: http://www.greatfallstribune.com/story/news/2016/06/08/yellowstone-rangers-lead-dangerous-search-missing-man/85601422/</a:t>
            </a:r>
          </a:p>
          <a:p>
            <a:endParaRPr lang="en-US" dirty="0"/>
          </a:p>
        </p:txBody>
      </p:sp>
      <p:sp>
        <p:nvSpPr>
          <p:cNvPr id="4" name="Slide Number Placeholder 3"/>
          <p:cNvSpPr>
            <a:spLocks noGrp="1"/>
          </p:cNvSpPr>
          <p:nvPr>
            <p:ph type="sldNum" sz="quarter" idx="10"/>
          </p:nvPr>
        </p:nvSpPr>
        <p:spPr/>
        <p:txBody>
          <a:bodyPr/>
          <a:lstStyle/>
          <a:p>
            <a:fld id="{B2286B44-9F3C-4703-8A16-77A994477D98}" type="slidenum">
              <a:rPr lang="en-US" smtClean="0"/>
              <a:t>8</a:t>
            </a:fld>
            <a:endParaRPr lang="en-US"/>
          </a:p>
        </p:txBody>
      </p:sp>
    </p:spTree>
    <p:extLst>
      <p:ext uri="{BB962C8B-B14F-4D97-AF65-F5344CB8AC3E}">
        <p14:creationId xmlns:p14="http://schemas.microsoft.com/office/powerpoint/2010/main" val="183785073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An ecosystem is all of the non living and living things in an area.</a:t>
            </a:r>
          </a:p>
          <a:p>
            <a:r>
              <a:rPr lang="en-US" dirty="0"/>
              <a:t>In forests acid rain can cause trees to grow more slowly.  Acid rain damages the trees by dissolving the calcium (sugar maple shown here – they have a high calcium requirement) in the soil and in the leaves of trees (the trees need this mineral to grow).  Once it is dissolved and washed away the trees and other plants can’t use it.</a:t>
            </a:r>
          </a:p>
          <a:p>
            <a:r>
              <a:rPr lang="en-US" dirty="0"/>
              <a:t>Other nutrients and minerals can be washed away by acid rain leading to nutrient deficiency of the plants. The deficiency can cause slow growth.  Substances such as aluminum can be released by acid rain as well, which can harm or kill fish.</a:t>
            </a:r>
          </a:p>
          <a:p>
            <a:endParaRPr lang="en-US" dirty="0"/>
          </a:p>
        </p:txBody>
      </p:sp>
      <p:sp>
        <p:nvSpPr>
          <p:cNvPr id="4" name="Slide Number Placeholder 3"/>
          <p:cNvSpPr>
            <a:spLocks noGrp="1"/>
          </p:cNvSpPr>
          <p:nvPr>
            <p:ph type="sldNum" sz="quarter" idx="10"/>
          </p:nvPr>
        </p:nvSpPr>
        <p:spPr/>
        <p:txBody>
          <a:bodyPr/>
          <a:lstStyle/>
          <a:p>
            <a:fld id="{B2286B44-9F3C-4703-8A16-77A994477D98}" type="slidenum">
              <a:rPr lang="en-US" smtClean="0"/>
              <a:t>9</a:t>
            </a:fld>
            <a:endParaRPr lang="en-US"/>
          </a:p>
        </p:txBody>
      </p:sp>
    </p:spTree>
    <p:extLst>
      <p:ext uri="{BB962C8B-B14F-4D97-AF65-F5344CB8AC3E}">
        <p14:creationId xmlns:p14="http://schemas.microsoft.com/office/powerpoint/2010/main" val="305094581"/>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3505200" y="1676400"/>
            <a:ext cx="4953000" cy="1927225"/>
          </a:xfrm>
        </p:spPr>
        <p:txBody>
          <a:bodyPr/>
          <a:lstStyle>
            <a:lvl1pPr algn="r">
              <a:defRPr b="0">
                <a:effectLst>
                  <a:outerShdw blurRad="38100" dist="38100" dir="2700000" algn="tl">
                    <a:srgbClr val="000000">
                      <a:alpha val="43137"/>
                    </a:srgbClr>
                  </a:outerShdw>
                </a:effectLst>
              </a:defRPr>
            </a:lvl1pPr>
          </a:lstStyle>
          <a:p>
            <a:r>
              <a:rPr lang="en-US"/>
              <a:t>Click to edit Master title style</a:t>
            </a:r>
            <a:endParaRPr lang="en-US" dirty="0"/>
          </a:p>
        </p:txBody>
      </p:sp>
      <p:sp>
        <p:nvSpPr>
          <p:cNvPr id="3" name="Subtitle 2"/>
          <p:cNvSpPr>
            <a:spLocks noGrp="1"/>
          </p:cNvSpPr>
          <p:nvPr>
            <p:ph type="subTitle" idx="1" hasCustomPrompt="1"/>
          </p:nvPr>
        </p:nvSpPr>
        <p:spPr>
          <a:xfrm>
            <a:off x="3544084" y="3733800"/>
            <a:ext cx="4914115" cy="1752600"/>
          </a:xfrm>
        </p:spPr>
        <p:txBody>
          <a:bodyPr/>
          <a:lstStyle>
            <a:lvl1pPr marL="0" indent="0" algn="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Staff Name, Title/Program </a:t>
            </a:r>
          </a:p>
        </p:txBody>
      </p:sp>
      <p:pic>
        <p:nvPicPr>
          <p:cNvPr id="2051" name="Picture 3"/>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838200" y="1556084"/>
            <a:ext cx="2554287" cy="25542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2" name="Picture 4"/>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5347" y="6019800"/>
            <a:ext cx="9169400" cy="9382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55067002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000" b="1">
                <a:effectLst/>
              </a:defRPr>
            </a:lvl1p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20512445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lvl1pPr>
              <a:defRPr/>
            </a:lvl1pPr>
          </a:lstStyle>
          <a:p>
            <a:pPr>
              <a:defRPr/>
            </a:pPr>
            <a:fld id="{0B67714F-F0B0-42D2-A448-3D2ECD13E093}" type="datetimeFigureOut">
              <a:rPr lang="en-US"/>
              <a:pPr>
                <a:defRPr/>
              </a:pPr>
              <a:t>4/30/2018</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6B988846-16C8-4724-BBFB-A864CC2D2AAE}" type="slidenum">
              <a:rPr lang="en-US"/>
              <a:pPr>
                <a:defRPr/>
              </a:pPr>
              <a:t>‹#›</a:t>
            </a:fld>
            <a:endParaRPr lang="en-US"/>
          </a:p>
        </p:txBody>
      </p:sp>
      <p:sp>
        <p:nvSpPr>
          <p:cNvPr id="8" name="Content Placeholder 2"/>
          <p:cNvSpPr>
            <a:spLocks noGrp="1"/>
          </p:cNvSpPr>
          <p:nvPr>
            <p:ph idx="1"/>
          </p:nvPr>
        </p:nvSpPr>
        <p:spPr>
          <a:xfrm>
            <a:off x="457200" y="1600200"/>
            <a:ext cx="8229600" cy="452596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Title 1"/>
          <p:cNvSpPr>
            <a:spLocks noGrp="1"/>
          </p:cNvSpPr>
          <p:nvPr>
            <p:ph type="title"/>
          </p:nvPr>
        </p:nvSpPr>
        <p:spPr>
          <a:xfrm>
            <a:off x="457200" y="274638"/>
            <a:ext cx="8229600" cy="1143000"/>
          </a:xfrm>
        </p:spPr>
        <p:txBody>
          <a:bodyPr/>
          <a:lstStyle>
            <a:lvl1pPr>
              <a:defRPr sz="4000" b="1">
                <a:effectLst/>
              </a:defRPr>
            </a:lvl1pPr>
          </a:lstStyle>
          <a:p>
            <a:r>
              <a:rPr lang="en-US"/>
              <a:t>Click to edit Master title style</a:t>
            </a:r>
            <a:endParaRPr lang="en-US" dirty="0"/>
          </a:p>
        </p:txBody>
      </p:sp>
    </p:spTree>
    <p:extLst>
      <p:ext uri="{BB962C8B-B14F-4D97-AF65-F5344CB8AC3E}">
        <p14:creationId xmlns:p14="http://schemas.microsoft.com/office/powerpoint/2010/main" val="146840383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4" name="Text Placeholder 3"/>
          <p:cNvSpPr>
            <a:spLocks noGrp="1"/>
          </p:cNvSpPr>
          <p:nvPr>
            <p:ph type="body" sz="half" idx="2" hasCustomPrompt="1"/>
          </p:nvPr>
        </p:nvSpPr>
        <p:spPr>
          <a:xfrm>
            <a:off x="1828800" y="3886200"/>
            <a:ext cx="5486400" cy="914400"/>
          </a:xfrm>
        </p:spPr>
        <p:txBody>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0" lang="en-US" sz="2000" b="0" i="0" u="none" strike="noStrike" kern="1200" cap="none" spc="0" normalizeH="0" baseline="0" noProof="0" dirty="0">
                <a:ln>
                  <a:noFill/>
                </a:ln>
                <a:solidFill>
                  <a:srgbClr val="4F81BD">
                    <a:lumMod val="50000"/>
                  </a:srgbClr>
                </a:solidFill>
                <a:effectLst/>
                <a:uLnTx/>
                <a:uFillTx/>
                <a:latin typeface="Arial" pitchFamily="34" charset="0"/>
                <a:ea typeface="+mj-ea"/>
                <a:cs typeface="Arial" pitchFamily="34" charset="0"/>
              </a:rPr>
              <a:t>Add contact information</a:t>
            </a:r>
            <a:br>
              <a:rPr kumimoji="0" lang="en-US" sz="2000" b="0" i="0" u="none" strike="noStrike" kern="1200" cap="none" spc="0" normalizeH="0" baseline="0" noProof="0" dirty="0">
                <a:ln>
                  <a:noFill/>
                </a:ln>
                <a:solidFill>
                  <a:srgbClr val="4F81BD">
                    <a:lumMod val="50000"/>
                  </a:srgbClr>
                </a:solidFill>
                <a:effectLst/>
                <a:uLnTx/>
                <a:uFillTx/>
                <a:latin typeface="Arial" pitchFamily="34" charset="0"/>
                <a:ea typeface="+mj-ea"/>
                <a:cs typeface="Arial" pitchFamily="34" charset="0"/>
              </a:rPr>
            </a:br>
            <a:r>
              <a:rPr kumimoji="0" lang="en-US" sz="2000" b="1" i="1" u="none" strike="noStrike" kern="1200" cap="none" spc="0" normalizeH="0" baseline="0" noProof="0" dirty="0">
                <a:ln>
                  <a:noFill/>
                </a:ln>
                <a:solidFill>
                  <a:srgbClr val="4F81BD">
                    <a:lumMod val="50000"/>
                  </a:srgbClr>
                </a:solidFill>
                <a:effectLst/>
                <a:uLnTx/>
                <a:uFillTx/>
                <a:latin typeface="Arial" pitchFamily="34" charset="0"/>
                <a:ea typeface="+mj-ea"/>
                <a:cs typeface="Arial" pitchFamily="34" charset="0"/>
              </a:rPr>
              <a:t>www.maine.gov/dep</a:t>
            </a:r>
            <a:endParaRPr lang="en-US" dirty="0"/>
          </a:p>
        </p:txBody>
      </p:sp>
      <p:sp>
        <p:nvSpPr>
          <p:cNvPr id="5" name="Date Placeholder 3"/>
          <p:cNvSpPr>
            <a:spLocks noGrp="1"/>
          </p:cNvSpPr>
          <p:nvPr>
            <p:ph type="dt" sz="half" idx="10"/>
          </p:nvPr>
        </p:nvSpPr>
        <p:spPr/>
        <p:txBody>
          <a:bodyPr/>
          <a:lstStyle>
            <a:lvl1pPr>
              <a:defRPr/>
            </a:lvl1pPr>
          </a:lstStyle>
          <a:p>
            <a:pPr>
              <a:defRPr/>
            </a:pPr>
            <a:fld id="{F418152B-19C0-41DB-96D6-72658FF670DD}" type="datetimeFigureOut">
              <a:rPr lang="en-US"/>
              <a:pPr>
                <a:defRPr/>
              </a:pPr>
              <a:t>4/30/2018</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193D7E75-82E5-4227-A723-7DC309C4A2C1}" type="slidenum">
              <a:rPr lang="en-US"/>
              <a:pPr>
                <a:defRPr/>
              </a:pPr>
              <a:t>‹#›</a:t>
            </a:fld>
            <a:endParaRPr lang="en-US"/>
          </a:p>
        </p:txBody>
      </p:sp>
      <p:pic>
        <p:nvPicPr>
          <p:cNvPr id="8" name="Picture Placeholder 1"/>
          <p:cNvPicPr>
            <a:picLocks noChangeAspect="1"/>
          </p:cNvPicPr>
          <p:nvPr userDrawn="1"/>
        </p:nvPicPr>
        <p:blipFill>
          <a:blip r:embed="rId2">
            <a:extLst>
              <a:ext uri="{28A0092B-C50C-407E-A947-70E740481C1C}">
                <a14:useLocalDpi xmlns:a14="http://schemas.microsoft.com/office/drawing/2010/main" val="0"/>
              </a:ext>
            </a:extLst>
          </a:blip>
          <a:srcRect l="-5875" t="-1201" r="-455" b="-697"/>
          <a:stretch>
            <a:fillRect/>
          </a:stretch>
        </p:blipFill>
        <p:spPr bwMode="auto">
          <a:xfrm>
            <a:off x="3159125" y="762000"/>
            <a:ext cx="2825750" cy="2708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194829072"/>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image" Target="../media/image2.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1.png"/><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normAutofit/>
          </a:bodyPr>
          <a:lstStyle/>
          <a:p>
            <a:pPr lvl="0"/>
            <a:r>
              <a:rPr lang="en-US" altLang="en-US"/>
              <a:t>Click to edit Master title style</a:t>
            </a:r>
            <a:endParaRPr lang="en-US" altLang="en-US" dirty="0"/>
          </a:p>
        </p:txBody>
      </p:sp>
      <p:sp>
        <p:nvSpPr>
          <p:cNvPr id="1027"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endParaRPr lang="en-US" altLang="en-US"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cs typeface="+mn-cs"/>
              </a:defRPr>
            </a:lvl1pPr>
          </a:lstStyle>
          <a:p>
            <a:pPr>
              <a:defRPr/>
            </a:pPr>
            <a:fld id="{D778C9E1-E06B-475E-B4ED-72161A64C19E}" type="datetimeFigureOut">
              <a:rPr lang="en-US"/>
              <a:pPr>
                <a:defRPr/>
              </a:pPr>
              <a:t>4/30/2018</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cs typeface="+mn-cs"/>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cs typeface="+mn-cs"/>
              </a:defRPr>
            </a:lvl1pPr>
          </a:lstStyle>
          <a:p>
            <a:pPr>
              <a:defRPr/>
            </a:pPr>
            <a:fld id="{8F502C29-6255-4BF1-8853-6D87703BED30}" type="slidenum">
              <a:rPr lang="en-US"/>
              <a:pPr>
                <a:defRPr/>
              </a:pPr>
              <a:t>‹#›</a:t>
            </a:fld>
            <a:endParaRPr lang="en-US"/>
          </a:p>
        </p:txBody>
      </p:sp>
      <p:pic>
        <p:nvPicPr>
          <p:cNvPr id="3" name="Picture 3"/>
          <p:cNvPicPr>
            <a:picLocks noChangeAspect="1" noChangeArrowheads="1"/>
          </p:cNvPicPr>
          <p:nvPr userDrawn="1"/>
        </p:nvPicPr>
        <p:blipFill>
          <a:blip r:embed="rId6">
            <a:extLst>
              <a:ext uri="{28A0092B-C50C-407E-A947-70E740481C1C}">
                <a14:useLocalDpi xmlns:a14="http://schemas.microsoft.com/office/drawing/2010/main" val="0"/>
              </a:ext>
            </a:extLst>
          </a:blip>
          <a:srcRect/>
          <a:stretch>
            <a:fillRect/>
          </a:stretch>
        </p:blipFill>
        <p:spPr bwMode="auto">
          <a:xfrm>
            <a:off x="-12700" y="-8021"/>
            <a:ext cx="9169400" cy="3286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8" name="Picture 4"/>
          <p:cNvPicPr>
            <a:picLocks noChangeAspect="1" noChangeArrowheads="1"/>
          </p:cNvPicPr>
          <p:nvPr userDrawn="1"/>
        </p:nvPicPr>
        <p:blipFill>
          <a:blip r:embed="rId7">
            <a:extLst>
              <a:ext uri="{28A0092B-C50C-407E-A947-70E740481C1C}">
                <a14:useLocalDpi xmlns:a14="http://schemas.microsoft.com/office/drawing/2010/main" val="0"/>
              </a:ext>
            </a:extLst>
          </a:blip>
          <a:srcRect/>
          <a:stretch>
            <a:fillRect/>
          </a:stretch>
        </p:blipFill>
        <p:spPr bwMode="auto">
          <a:xfrm>
            <a:off x="0" y="6096000"/>
            <a:ext cx="9717088" cy="8715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7" r:id="rId4"/>
  </p:sldLayoutIdLst>
  <p:txStyles>
    <p:titleStyle>
      <a:lvl1pPr algn="ctr" rtl="0" eaLnBrk="1" fontAlgn="base" hangingPunct="1">
        <a:spcBef>
          <a:spcPct val="0"/>
        </a:spcBef>
        <a:spcAft>
          <a:spcPct val="0"/>
        </a:spcAft>
        <a:defRPr sz="4000" b="1" i="0" u="none" kern="1200">
          <a:solidFill>
            <a:schemeClr val="tx2">
              <a:lumMod val="75000"/>
            </a:schemeClr>
          </a:solidFill>
          <a:effectLst/>
          <a:latin typeface="Arial" panose="020B0604020202020204" pitchFamily="34" charset="0"/>
          <a:ea typeface="+mj-ea"/>
          <a:cs typeface="Arial" panose="020B0604020202020204" pitchFamily="34" charset="0"/>
        </a:defRPr>
      </a:lvl1pPr>
      <a:lvl2pPr algn="ctr" rtl="0" eaLnBrk="1" fontAlgn="base" hangingPunct="1">
        <a:spcBef>
          <a:spcPct val="0"/>
        </a:spcBef>
        <a:spcAft>
          <a:spcPct val="0"/>
        </a:spcAft>
        <a:defRPr sz="4400">
          <a:solidFill>
            <a:schemeClr val="tx1"/>
          </a:solidFill>
          <a:latin typeface="Calibri" pitchFamily="34" charset="0"/>
        </a:defRPr>
      </a:lvl2pPr>
      <a:lvl3pPr algn="ctr" rtl="0" eaLnBrk="1" fontAlgn="base" hangingPunct="1">
        <a:spcBef>
          <a:spcPct val="0"/>
        </a:spcBef>
        <a:spcAft>
          <a:spcPct val="0"/>
        </a:spcAft>
        <a:defRPr sz="4400">
          <a:solidFill>
            <a:schemeClr val="tx1"/>
          </a:solidFill>
          <a:latin typeface="Calibri" pitchFamily="34" charset="0"/>
        </a:defRPr>
      </a:lvl3pPr>
      <a:lvl4pPr algn="ctr" rtl="0" eaLnBrk="1" fontAlgn="base" hangingPunct="1">
        <a:spcBef>
          <a:spcPct val="0"/>
        </a:spcBef>
        <a:spcAft>
          <a:spcPct val="0"/>
        </a:spcAft>
        <a:defRPr sz="4400">
          <a:solidFill>
            <a:schemeClr val="tx1"/>
          </a:solidFill>
          <a:latin typeface="Calibri" pitchFamily="34" charset="0"/>
        </a:defRPr>
      </a:lvl4pPr>
      <a:lvl5pPr algn="ctr" rtl="0" eaLnBrk="1" fontAlgn="base" hangingPunct="1">
        <a:spcBef>
          <a:spcPct val="0"/>
        </a:spcBef>
        <a:spcAft>
          <a:spcPct val="0"/>
        </a:spcAft>
        <a:defRPr sz="4400">
          <a:solidFill>
            <a:schemeClr val="tx1"/>
          </a:solidFill>
          <a:latin typeface="Calibri" pitchFamily="34"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p:titleStyle>
    <p:bodyStyle>
      <a:lvl1pPr marL="342900" indent="-342900" algn="l" rtl="0" eaLnBrk="1" fontAlgn="base" hangingPunct="1">
        <a:spcBef>
          <a:spcPct val="20000"/>
        </a:spcBef>
        <a:spcAft>
          <a:spcPct val="0"/>
        </a:spcAft>
        <a:buFont typeface="Arial" charset="0"/>
        <a:buChar char="•"/>
        <a:defRPr sz="3200" kern="1200">
          <a:solidFill>
            <a:schemeClr val="tx2">
              <a:lumMod val="75000"/>
            </a:schemeClr>
          </a:solidFill>
          <a:latin typeface="+mn-lt"/>
          <a:ea typeface="+mn-ea"/>
          <a:cs typeface="+mn-cs"/>
        </a:defRPr>
      </a:lvl1pPr>
      <a:lvl2pPr marL="742950" indent="-285750" algn="l" rtl="0" eaLnBrk="1" fontAlgn="base" hangingPunct="1">
        <a:spcBef>
          <a:spcPct val="20000"/>
        </a:spcBef>
        <a:spcAft>
          <a:spcPct val="0"/>
        </a:spcAft>
        <a:buFont typeface="Arial" charset="0"/>
        <a:buChar char="–"/>
        <a:defRPr sz="2800" b="0" i="0" u="none" kern="1200">
          <a:solidFill>
            <a:schemeClr val="tx2">
              <a:lumMod val="75000"/>
            </a:schemeClr>
          </a:solidFill>
          <a:latin typeface="+mn-lt"/>
          <a:ea typeface="+mn-ea"/>
          <a:cs typeface="+mn-cs"/>
        </a:defRPr>
      </a:lvl2pPr>
      <a:lvl3pPr marL="1143000" indent="-228600" algn="l" rtl="0" eaLnBrk="1" fontAlgn="base" hangingPunct="1">
        <a:spcBef>
          <a:spcPct val="20000"/>
        </a:spcBef>
        <a:spcAft>
          <a:spcPct val="0"/>
        </a:spcAft>
        <a:buFont typeface="Arial" charset="0"/>
        <a:buChar char="•"/>
        <a:defRPr sz="2400" kern="1200">
          <a:solidFill>
            <a:schemeClr val="tx2">
              <a:lumMod val="75000"/>
            </a:schemeClr>
          </a:solidFill>
          <a:latin typeface="+mn-lt"/>
          <a:ea typeface="+mn-ea"/>
          <a:cs typeface="+mn-cs"/>
        </a:defRPr>
      </a:lvl3pPr>
      <a:lvl4pPr marL="1600200" indent="-228600" algn="l" rtl="0" eaLnBrk="1" fontAlgn="base" hangingPunct="1">
        <a:spcBef>
          <a:spcPct val="20000"/>
        </a:spcBef>
        <a:spcAft>
          <a:spcPct val="0"/>
        </a:spcAft>
        <a:buFont typeface="Arial" charset="0"/>
        <a:buChar char="–"/>
        <a:defRPr sz="2000" kern="1200">
          <a:solidFill>
            <a:schemeClr val="tx2">
              <a:lumMod val="75000"/>
            </a:schemeClr>
          </a:solidFill>
          <a:latin typeface="+mn-lt"/>
          <a:ea typeface="+mn-ea"/>
          <a:cs typeface="+mn-cs"/>
        </a:defRPr>
      </a:lvl4pPr>
      <a:lvl5pPr marL="2057400" indent="-228600" algn="l" rtl="0" eaLnBrk="1" fontAlgn="base" hangingPunct="1">
        <a:spcBef>
          <a:spcPct val="20000"/>
        </a:spcBef>
        <a:spcAft>
          <a:spcPct val="0"/>
        </a:spcAft>
        <a:buFont typeface="Arial" charset="0"/>
        <a:buChar char="»"/>
        <a:defRPr sz="2000" kern="1200">
          <a:solidFill>
            <a:schemeClr val="tx2">
              <a:lumMod val="75000"/>
            </a:schemeClr>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6.gif"/><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3" Type="http://schemas.openxmlformats.org/officeDocument/2006/relationships/hyperlink" Target="https://www.youtube.com/watch?v=Nf8cuvl62Vc&amp;t=59s" TargetMode="External"/><Relationship Id="rId2" Type="http://schemas.openxmlformats.org/officeDocument/2006/relationships/notesSlide" Target="../notesSlides/notesSlide2.xml"/><Relationship Id="rId1" Type="http://schemas.openxmlformats.org/officeDocument/2006/relationships/slideLayout" Target="../slideLayouts/slideLayout3.xml"/><Relationship Id="rId5" Type="http://schemas.openxmlformats.org/officeDocument/2006/relationships/image" Target="../media/image7.png"/><Relationship Id="rId4" Type="http://schemas.openxmlformats.org/officeDocument/2006/relationships/image" Target="../media/image6.gif"/></Relationships>
</file>

<file path=ppt/slides/_rels/slide3.xml.rels><?xml version="1.0" encoding="UTF-8" standalone="yes"?>
<Relationships xmlns="http://schemas.openxmlformats.org/package/2006/relationships"><Relationship Id="rId3" Type="http://schemas.openxmlformats.org/officeDocument/2006/relationships/image" Target="../media/image6.gif"/><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810000" y="2062163"/>
            <a:ext cx="4343400" cy="1628775"/>
          </a:xfrm>
        </p:spPr>
        <p:txBody>
          <a:bodyPr rtlCol="0">
            <a:normAutofit/>
          </a:bodyPr>
          <a:lstStyle/>
          <a:p>
            <a:pPr fontAlgn="auto">
              <a:spcAft>
                <a:spcPts val="0"/>
              </a:spcAft>
              <a:defRPr/>
            </a:pPr>
            <a:r>
              <a:rPr lang="en-US" dirty="0"/>
              <a:t>Acid Rain</a:t>
            </a:r>
            <a:endParaRPr lang="en-US" dirty="0">
              <a:solidFill>
                <a:schemeClr val="tx2">
                  <a:lumMod val="50000"/>
                </a:schemeClr>
              </a:solidFill>
              <a:effectLst>
                <a:outerShdw blurRad="38100" dist="38100" dir="2700000" algn="tl">
                  <a:srgbClr val="000000">
                    <a:alpha val="43137"/>
                  </a:srgbClr>
                </a:outerShdw>
              </a:effectLst>
              <a:latin typeface="Arial" pitchFamily="34" charset="0"/>
              <a:cs typeface="Arial" pitchFamily="34" charset="0"/>
            </a:endParaRPr>
          </a:p>
        </p:txBody>
      </p:sp>
      <p:sp>
        <p:nvSpPr>
          <p:cNvPr id="2051" name="Subtitle 2"/>
          <p:cNvSpPr>
            <a:spLocks noGrp="1"/>
          </p:cNvSpPr>
          <p:nvPr>
            <p:ph type="subTitle" idx="1"/>
          </p:nvPr>
        </p:nvSpPr>
        <p:spPr>
          <a:xfrm>
            <a:off x="3810000" y="3886200"/>
            <a:ext cx="4343400" cy="592138"/>
          </a:xfrm>
        </p:spPr>
        <p:txBody>
          <a:bodyPr/>
          <a:lstStyle/>
          <a:p>
            <a:pPr algn="r" eaLnBrk="1" hangingPunct="1"/>
            <a:r>
              <a:rPr lang="en-US" altLang="en-US" sz="2800" dirty="0">
                <a:solidFill>
                  <a:srgbClr val="7F7F7F"/>
                </a:solidFill>
              </a:rPr>
              <a:t>Environmental Education Middle School Program</a:t>
            </a:r>
          </a:p>
        </p:txBody>
      </p:sp>
      <p:sp>
        <p:nvSpPr>
          <p:cNvPr id="4" name="Rectangle 3"/>
          <p:cNvSpPr/>
          <p:nvPr/>
        </p:nvSpPr>
        <p:spPr>
          <a:xfrm>
            <a:off x="0" y="5943600"/>
            <a:ext cx="9144000" cy="903288"/>
          </a:xfrm>
          <a:prstGeom prst="rect">
            <a:avLst/>
          </a:prstGeom>
          <a:solidFill>
            <a:schemeClr val="tx2">
              <a:lumMod val="75000"/>
            </a:schemeClr>
          </a:solidFill>
          <a:ln>
            <a:solidFill>
              <a:schemeClr val="tx2">
                <a:lumMod val="7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056" name="TextBox 14"/>
          <p:cNvSpPr txBox="1">
            <a:spLocks noChangeArrowheads="1"/>
          </p:cNvSpPr>
          <p:nvPr/>
        </p:nvSpPr>
        <p:spPr bwMode="auto">
          <a:xfrm>
            <a:off x="11113" y="6059488"/>
            <a:ext cx="9140825" cy="733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algn="ctr" eaLnBrk="1" hangingPunct="1"/>
            <a:r>
              <a:rPr lang="en-US" altLang="en-US" dirty="0">
                <a:solidFill>
                  <a:schemeClr val="bg1"/>
                </a:solidFill>
                <a:latin typeface="Arial" charset="0"/>
              </a:rPr>
              <a:t>MAINE DEPARTMENT OF ENVIRONMENTAL PROTECTION</a:t>
            </a:r>
          </a:p>
          <a:p>
            <a:pPr algn="ctr" eaLnBrk="1" hangingPunct="1"/>
            <a:endParaRPr lang="en-US" altLang="en-US" sz="800" i="1" dirty="0">
              <a:solidFill>
                <a:schemeClr val="bg1"/>
              </a:solidFill>
              <a:latin typeface="Arial" charset="0"/>
            </a:endParaRPr>
          </a:p>
          <a:p>
            <a:pPr algn="ctr" eaLnBrk="1" hangingPunct="1"/>
            <a:r>
              <a:rPr lang="en-US" altLang="en-US" sz="1600" i="1" dirty="0">
                <a:solidFill>
                  <a:schemeClr val="bg1"/>
                </a:solidFill>
                <a:latin typeface="Arial" charset="0"/>
              </a:rPr>
              <a:t>Protecting Maine’s Air, Land and Water</a:t>
            </a:r>
          </a:p>
        </p:txBody>
      </p:sp>
      <p:cxnSp>
        <p:nvCxnSpPr>
          <p:cNvPr id="17" name="Straight Connector 16"/>
          <p:cNvCxnSpPr/>
          <p:nvPr/>
        </p:nvCxnSpPr>
        <p:spPr>
          <a:xfrm>
            <a:off x="1181100" y="6427788"/>
            <a:ext cx="6781800" cy="0"/>
          </a:xfrm>
          <a:prstGeom prst="line">
            <a:avLst/>
          </a:prstGeom>
          <a:ln>
            <a:solidFill>
              <a:schemeClr val="tx1">
                <a:lumMod val="50000"/>
                <a:lumOff val="50000"/>
              </a:schemeClr>
            </a:solidFill>
          </a:ln>
        </p:spPr>
        <p:style>
          <a:lnRef idx="2">
            <a:schemeClr val="accent3"/>
          </a:lnRef>
          <a:fillRef idx="0">
            <a:schemeClr val="accent3"/>
          </a:fillRef>
          <a:effectRef idx="1">
            <a:schemeClr val="accent3"/>
          </a:effectRef>
          <a:fontRef idx="minor">
            <a:schemeClr val="tx1"/>
          </a:fontRef>
        </p:style>
      </p:cxn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CC05D8-DEA1-4860-B1A2-B464B61861AE}"/>
              </a:ext>
            </a:extLst>
          </p:cNvPr>
          <p:cNvSpPr>
            <a:spLocks noGrp="1"/>
          </p:cNvSpPr>
          <p:nvPr>
            <p:ph type="title"/>
          </p:nvPr>
        </p:nvSpPr>
        <p:spPr/>
        <p:txBody>
          <a:bodyPr/>
          <a:lstStyle/>
          <a:p>
            <a:r>
              <a:rPr lang="en-US" dirty="0"/>
              <a:t>Acid Rain</a:t>
            </a:r>
          </a:p>
        </p:txBody>
      </p:sp>
      <p:sp>
        <p:nvSpPr>
          <p:cNvPr id="3" name="Content Placeholder 2">
            <a:extLst>
              <a:ext uri="{FF2B5EF4-FFF2-40B4-BE49-F238E27FC236}">
                <a16:creationId xmlns:a16="http://schemas.microsoft.com/office/drawing/2014/main" id="{7C398A44-E217-4EB6-872D-011E36A118DC}"/>
              </a:ext>
            </a:extLst>
          </p:cNvPr>
          <p:cNvSpPr>
            <a:spLocks noGrp="1"/>
          </p:cNvSpPr>
          <p:nvPr>
            <p:ph idx="1"/>
          </p:nvPr>
        </p:nvSpPr>
        <p:spPr/>
        <p:txBody>
          <a:bodyPr/>
          <a:lstStyle/>
          <a:p>
            <a:r>
              <a:rPr lang="en-US" dirty="0"/>
              <a:t>On the forest floor</a:t>
            </a:r>
          </a:p>
          <a:p>
            <a:pPr lvl="1"/>
            <a:r>
              <a:rPr lang="en-US" dirty="0"/>
              <a:t>Buffering capacity of a soil depends on its makeup; some salts act as buffers, as does limestone.</a:t>
            </a:r>
          </a:p>
          <a:p>
            <a:endParaRPr lang="en-US" dirty="0"/>
          </a:p>
        </p:txBody>
      </p:sp>
      <p:pic>
        <p:nvPicPr>
          <p:cNvPr id="4" name="Picture 3">
            <a:extLst>
              <a:ext uri="{FF2B5EF4-FFF2-40B4-BE49-F238E27FC236}">
                <a16:creationId xmlns:a16="http://schemas.microsoft.com/office/drawing/2014/main" id="{895BED06-CFD2-4694-8B17-7A440703578D}"/>
              </a:ext>
            </a:extLst>
          </p:cNvPr>
          <p:cNvPicPr>
            <a:picLocks noChangeAspect="1"/>
          </p:cNvPicPr>
          <p:nvPr/>
        </p:nvPicPr>
        <p:blipFill>
          <a:blip r:embed="rId2"/>
          <a:stretch>
            <a:fillRect/>
          </a:stretch>
        </p:blipFill>
        <p:spPr>
          <a:xfrm>
            <a:off x="2700384" y="3505200"/>
            <a:ext cx="3743231" cy="2256055"/>
          </a:xfrm>
          <a:prstGeom prst="rect">
            <a:avLst/>
          </a:prstGeom>
        </p:spPr>
      </p:pic>
    </p:spTree>
    <p:extLst>
      <p:ext uri="{BB962C8B-B14F-4D97-AF65-F5344CB8AC3E}">
        <p14:creationId xmlns:p14="http://schemas.microsoft.com/office/powerpoint/2010/main" val="210719315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E2591C-66B1-410D-B9A1-117752DC305E}"/>
              </a:ext>
            </a:extLst>
          </p:cNvPr>
          <p:cNvSpPr>
            <a:spLocks noGrp="1"/>
          </p:cNvSpPr>
          <p:nvPr>
            <p:ph type="title"/>
          </p:nvPr>
        </p:nvSpPr>
        <p:spPr/>
        <p:txBody>
          <a:bodyPr/>
          <a:lstStyle/>
          <a:p>
            <a:r>
              <a:rPr lang="en-US" dirty="0"/>
              <a:t>Acid Rain</a:t>
            </a:r>
          </a:p>
        </p:txBody>
      </p:sp>
      <p:sp>
        <p:nvSpPr>
          <p:cNvPr id="3" name="Content Placeholder 2">
            <a:extLst>
              <a:ext uri="{FF2B5EF4-FFF2-40B4-BE49-F238E27FC236}">
                <a16:creationId xmlns:a16="http://schemas.microsoft.com/office/drawing/2014/main" id="{F50B1D58-6DF4-430F-93BC-AAB4BD57C523}"/>
              </a:ext>
            </a:extLst>
          </p:cNvPr>
          <p:cNvSpPr>
            <a:spLocks noGrp="1"/>
          </p:cNvSpPr>
          <p:nvPr>
            <p:ph idx="1"/>
          </p:nvPr>
        </p:nvSpPr>
        <p:spPr>
          <a:xfrm>
            <a:off x="457200" y="1371600"/>
            <a:ext cx="8229600" cy="4525963"/>
          </a:xfrm>
        </p:spPr>
        <p:txBody>
          <a:bodyPr/>
          <a:lstStyle/>
          <a:p>
            <a:r>
              <a:rPr lang="en-US" dirty="0"/>
              <a:t>In ponds, lakes, and streams</a:t>
            </a:r>
          </a:p>
          <a:p>
            <a:pPr lvl="1"/>
            <a:r>
              <a:rPr lang="en-US" dirty="0"/>
              <a:t>Acid rain clearly effects aquatic environment.</a:t>
            </a:r>
          </a:p>
          <a:p>
            <a:pPr lvl="1"/>
            <a:r>
              <a:rPr lang="en-US" dirty="0"/>
              <a:t>Most lakes and streams have a pH between 6-8.</a:t>
            </a:r>
          </a:p>
          <a:p>
            <a:pPr lvl="1"/>
            <a:r>
              <a:rPr lang="en-US" dirty="0"/>
              <a:t>If the soils around the lakes and streams can’t buffer the pH the acid in the rains will affect the water.</a:t>
            </a:r>
          </a:p>
          <a:p>
            <a:pPr lvl="1"/>
            <a:r>
              <a:rPr lang="en-US" dirty="0"/>
              <a:t>Northeast U.S. has a lower buffering capacity, and pH values can be very low. ~pH of 5.</a:t>
            </a:r>
          </a:p>
          <a:p>
            <a:pPr lvl="1"/>
            <a:r>
              <a:rPr lang="en-US" dirty="0"/>
              <a:t>As pH values drop many plants and animals will not thrive.</a:t>
            </a:r>
          </a:p>
          <a:p>
            <a:endParaRPr lang="en-US" dirty="0"/>
          </a:p>
        </p:txBody>
      </p:sp>
    </p:spTree>
    <p:extLst>
      <p:ext uri="{BB962C8B-B14F-4D97-AF65-F5344CB8AC3E}">
        <p14:creationId xmlns:p14="http://schemas.microsoft.com/office/powerpoint/2010/main" val="238991563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DBF5DB-2048-4442-9C64-8204A42044F9}"/>
              </a:ext>
            </a:extLst>
          </p:cNvPr>
          <p:cNvSpPr>
            <a:spLocks noGrp="1"/>
          </p:cNvSpPr>
          <p:nvPr>
            <p:ph type="title"/>
          </p:nvPr>
        </p:nvSpPr>
        <p:spPr/>
        <p:txBody>
          <a:bodyPr/>
          <a:lstStyle/>
          <a:p>
            <a:r>
              <a:rPr lang="en-US" dirty="0"/>
              <a:t>Acid Rain</a:t>
            </a:r>
          </a:p>
        </p:txBody>
      </p:sp>
      <p:sp>
        <p:nvSpPr>
          <p:cNvPr id="3" name="Content Placeholder 2">
            <a:extLst>
              <a:ext uri="{FF2B5EF4-FFF2-40B4-BE49-F238E27FC236}">
                <a16:creationId xmlns:a16="http://schemas.microsoft.com/office/drawing/2014/main" id="{909460E1-25C1-4073-984B-8A52C5B02B86}"/>
              </a:ext>
            </a:extLst>
          </p:cNvPr>
          <p:cNvSpPr>
            <a:spLocks noGrp="1"/>
          </p:cNvSpPr>
          <p:nvPr>
            <p:ph idx="1"/>
          </p:nvPr>
        </p:nvSpPr>
        <p:spPr/>
        <p:txBody>
          <a:bodyPr/>
          <a:lstStyle/>
          <a:p>
            <a:endParaRPr lang="en-US"/>
          </a:p>
        </p:txBody>
      </p:sp>
      <p:pic>
        <p:nvPicPr>
          <p:cNvPr id="4" name="Picture 3">
            <a:extLst>
              <a:ext uri="{FF2B5EF4-FFF2-40B4-BE49-F238E27FC236}">
                <a16:creationId xmlns:a16="http://schemas.microsoft.com/office/drawing/2014/main" id="{3BCD73D6-1CA1-4A4D-BB50-9D2FB13F1B4C}"/>
              </a:ext>
            </a:extLst>
          </p:cNvPr>
          <p:cNvPicPr>
            <a:picLocks noChangeAspect="1"/>
          </p:cNvPicPr>
          <p:nvPr/>
        </p:nvPicPr>
        <p:blipFill>
          <a:blip r:embed="rId3"/>
          <a:stretch>
            <a:fillRect/>
          </a:stretch>
        </p:blipFill>
        <p:spPr>
          <a:xfrm>
            <a:off x="457200" y="1849979"/>
            <a:ext cx="8292283" cy="4017421"/>
          </a:xfrm>
          <a:prstGeom prst="rect">
            <a:avLst/>
          </a:prstGeom>
        </p:spPr>
      </p:pic>
    </p:spTree>
    <p:extLst>
      <p:ext uri="{BB962C8B-B14F-4D97-AF65-F5344CB8AC3E}">
        <p14:creationId xmlns:p14="http://schemas.microsoft.com/office/powerpoint/2010/main" val="241762527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1E6ED6-7D04-4C43-8F6C-AABCAF00C208}"/>
              </a:ext>
            </a:extLst>
          </p:cNvPr>
          <p:cNvSpPr>
            <a:spLocks noGrp="1"/>
          </p:cNvSpPr>
          <p:nvPr>
            <p:ph type="title"/>
          </p:nvPr>
        </p:nvSpPr>
        <p:spPr/>
        <p:txBody>
          <a:bodyPr/>
          <a:lstStyle/>
          <a:p>
            <a:r>
              <a:rPr lang="en-US" dirty="0"/>
              <a:t>Effects of Acid Rain on Humans</a:t>
            </a:r>
          </a:p>
        </p:txBody>
      </p:sp>
      <p:sp>
        <p:nvSpPr>
          <p:cNvPr id="3" name="Content Placeholder 2">
            <a:extLst>
              <a:ext uri="{FF2B5EF4-FFF2-40B4-BE49-F238E27FC236}">
                <a16:creationId xmlns:a16="http://schemas.microsoft.com/office/drawing/2014/main" id="{D26278A9-8ABD-4CCB-86AD-C6779F13FD23}"/>
              </a:ext>
            </a:extLst>
          </p:cNvPr>
          <p:cNvSpPr>
            <a:spLocks noGrp="1"/>
          </p:cNvSpPr>
          <p:nvPr>
            <p:ph idx="1"/>
          </p:nvPr>
        </p:nvSpPr>
        <p:spPr>
          <a:xfrm>
            <a:off x="457200" y="1219200"/>
            <a:ext cx="8229600" cy="4525963"/>
          </a:xfrm>
        </p:spPr>
        <p:txBody>
          <a:bodyPr/>
          <a:lstStyle/>
          <a:p>
            <a:r>
              <a:rPr lang="en-US" sz="2400" dirty="0"/>
              <a:t>Acid rain looks, feels, and tastes like fresh clean water.</a:t>
            </a:r>
          </a:p>
          <a:p>
            <a:r>
              <a:rPr lang="en-US" sz="2400" dirty="0"/>
              <a:t>It is not dangerous to walk in acid rain or swim in slightly acidic water.</a:t>
            </a:r>
          </a:p>
          <a:p>
            <a:r>
              <a:rPr lang="en-US" sz="2400" dirty="0"/>
              <a:t>Breathing air that contains pollutants that cause acid rain can be hazardous to human health.</a:t>
            </a:r>
          </a:p>
          <a:p>
            <a:r>
              <a:rPr lang="en-US" sz="2400" dirty="0"/>
              <a:t>Most damage is done to the lungs and cause respiratory illnesses.</a:t>
            </a:r>
          </a:p>
          <a:p>
            <a:r>
              <a:rPr lang="en-US" sz="2400" dirty="0"/>
              <a:t>Visibility can be reduced by pollutants that cause acid rain.</a:t>
            </a:r>
          </a:p>
          <a:p>
            <a:endParaRPr lang="en-US" dirty="0"/>
          </a:p>
        </p:txBody>
      </p:sp>
      <p:pic>
        <p:nvPicPr>
          <p:cNvPr id="4" name="Picture 3">
            <a:extLst>
              <a:ext uri="{FF2B5EF4-FFF2-40B4-BE49-F238E27FC236}">
                <a16:creationId xmlns:a16="http://schemas.microsoft.com/office/drawing/2014/main" id="{6EE1BCA1-A1C5-45DD-A37A-7A7E0732B5E1}"/>
              </a:ext>
            </a:extLst>
          </p:cNvPr>
          <p:cNvPicPr>
            <a:picLocks noChangeAspect="1"/>
          </p:cNvPicPr>
          <p:nvPr/>
        </p:nvPicPr>
        <p:blipFill>
          <a:blip r:embed="rId3"/>
          <a:stretch>
            <a:fillRect/>
          </a:stretch>
        </p:blipFill>
        <p:spPr>
          <a:xfrm>
            <a:off x="2691271" y="4572000"/>
            <a:ext cx="3557129" cy="1718519"/>
          </a:xfrm>
          <a:prstGeom prst="rect">
            <a:avLst/>
          </a:prstGeom>
        </p:spPr>
      </p:pic>
    </p:spTree>
    <p:extLst>
      <p:ext uri="{BB962C8B-B14F-4D97-AF65-F5344CB8AC3E}">
        <p14:creationId xmlns:p14="http://schemas.microsoft.com/office/powerpoint/2010/main" val="317415573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3B6B3E-BAF0-4FAA-81D7-F83199C518AE}"/>
              </a:ext>
            </a:extLst>
          </p:cNvPr>
          <p:cNvSpPr>
            <a:spLocks noGrp="1"/>
          </p:cNvSpPr>
          <p:nvPr>
            <p:ph type="title"/>
          </p:nvPr>
        </p:nvSpPr>
        <p:spPr>
          <a:xfrm>
            <a:off x="457200" y="457200"/>
            <a:ext cx="8229600" cy="1143000"/>
          </a:xfrm>
        </p:spPr>
        <p:txBody>
          <a:bodyPr>
            <a:normAutofit fontScale="90000"/>
          </a:bodyPr>
          <a:lstStyle/>
          <a:p>
            <a:r>
              <a:rPr lang="en-US" dirty="0"/>
              <a:t>Effects of Acid Rain on Man-Made Materials</a:t>
            </a:r>
          </a:p>
        </p:txBody>
      </p:sp>
      <p:sp>
        <p:nvSpPr>
          <p:cNvPr id="3" name="Content Placeholder 2">
            <a:extLst>
              <a:ext uri="{FF2B5EF4-FFF2-40B4-BE49-F238E27FC236}">
                <a16:creationId xmlns:a16="http://schemas.microsoft.com/office/drawing/2014/main" id="{4D904232-8E90-44B9-A21E-EC1B64F14F0F}"/>
              </a:ext>
            </a:extLst>
          </p:cNvPr>
          <p:cNvSpPr>
            <a:spLocks noGrp="1"/>
          </p:cNvSpPr>
          <p:nvPr>
            <p:ph idx="1"/>
          </p:nvPr>
        </p:nvSpPr>
        <p:spPr>
          <a:xfrm>
            <a:off x="457200" y="1570037"/>
            <a:ext cx="8229600" cy="4525963"/>
          </a:xfrm>
        </p:spPr>
        <p:txBody>
          <a:bodyPr/>
          <a:lstStyle/>
          <a:p>
            <a:r>
              <a:rPr lang="en-US" dirty="0"/>
              <a:t>Materials exposed to acid rain can be degraded.</a:t>
            </a:r>
          </a:p>
          <a:p>
            <a:pPr lvl="1"/>
            <a:r>
              <a:rPr lang="en-US" dirty="0"/>
              <a:t>Stone</a:t>
            </a:r>
          </a:p>
          <a:p>
            <a:pPr lvl="1"/>
            <a:r>
              <a:rPr lang="en-US" dirty="0"/>
              <a:t>Metal</a:t>
            </a:r>
          </a:p>
          <a:p>
            <a:pPr lvl="1"/>
            <a:r>
              <a:rPr lang="en-US" dirty="0"/>
              <a:t>Paint</a:t>
            </a:r>
          </a:p>
          <a:p>
            <a:r>
              <a:rPr lang="en-US" dirty="0"/>
              <a:t>All materials will degrade, but it happens faster when acid rain is falling.</a:t>
            </a:r>
          </a:p>
          <a:p>
            <a:endParaRPr lang="en-US" dirty="0"/>
          </a:p>
        </p:txBody>
      </p:sp>
      <p:pic>
        <p:nvPicPr>
          <p:cNvPr id="4" name="Picture 3">
            <a:extLst>
              <a:ext uri="{FF2B5EF4-FFF2-40B4-BE49-F238E27FC236}">
                <a16:creationId xmlns:a16="http://schemas.microsoft.com/office/drawing/2014/main" id="{D4DC44B8-2558-4BC4-A08F-73F8F27A9E1B}"/>
              </a:ext>
            </a:extLst>
          </p:cNvPr>
          <p:cNvPicPr>
            <a:picLocks noChangeAspect="1"/>
          </p:cNvPicPr>
          <p:nvPr/>
        </p:nvPicPr>
        <p:blipFill>
          <a:blip r:embed="rId3"/>
          <a:stretch>
            <a:fillRect/>
          </a:stretch>
        </p:blipFill>
        <p:spPr>
          <a:xfrm>
            <a:off x="5334000" y="2133600"/>
            <a:ext cx="3031506" cy="2094104"/>
          </a:xfrm>
          <a:prstGeom prst="rect">
            <a:avLst/>
          </a:prstGeom>
        </p:spPr>
      </p:pic>
    </p:spTree>
    <p:extLst>
      <p:ext uri="{BB962C8B-B14F-4D97-AF65-F5344CB8AC3E}">
        <p14:creationId xmlns:p14="http://schemas.microsoft.com/office/powerpoint/2010/main" val="27532846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52DAE9-2630-4599-8B75-3A64217C7818}"/>
              </a:ext>
            </a:extLst>
          </p:cNvPr>
          <p:cNvSpPr>
            <a:spLocks noGrp="1"/>
          </p:cNvSpPr>
          <p:nvPr>
            <p:ph type="title"/>
          </p:nvPr>
        </p:nvSpPr>
        <p:spPr/>
        <p:txBody>
          <a:bodyPr/>
          <a:lstStyle/>
          <a:p>
            <a:r>
              <a:rPr lang="en-US" dirty="0"/>
              <a:t>What is Being Done?</a:t>
            </a:r>
          </a:p>
        </p:txBody>
      </p:sp>
      <p:sp>
        <p:nvSpPr>
          <p:cNvPr id="3" name="Content Placeholder 2">
            <a:extLst>
              <a:ext uri="{FF2B5EF4-FFF2-40B4-BE49-F238E27FC236}">
                <a16:creationId xmlns:a16="http://schemas.microsoft.com/office/drawing/2014/main" id="{A3A7D625-CD26-4273-AD3A-281B26149C6A}"/>
              </a:ext>
            </a:extLst>
          </p:cNvPr>
          <p:cNvSpPr>
            <a:spLocks noGrp="1"/>
          </p:cNvSpPr>
          <p:nvPr>
            <p:ph idx="1"/>
          </p:nvPr>
        </p:nvSpPr>
        <p:spPr/>
        <p:txBody>
          <a:bodyPr/>
          <a:lstStyle/>
          <a:p>
            <a:r>
              <a:rPr lang="en-US" sz="2400" dirty="0"/>
              <a:t>The Environmental Protection Agency has worked for over 20 years to reduce the effects of acid rain.  </a:t>
            </a:r>
          </a:p>
          <a:p>
            <a:r>
              <a:rPr lang="en-US" sz="2400" dirty="0"/>
              <a:t>The Acid Rain Program began as part of the 1990 Clean Air Act Amendments.</a:t>
            </a:r>
          </a:p>
          <a:p>
            <a:r>
              <a:rPr lang="en-US" sz="2400" dirty="0"/>
              <a:t>Persons from the EPA, States, Universities, and other agencies set up air quality and deposition monitoring.</a:t>
            </a:r>
          </a:p>
          <a:p>
            <a:r>
              <a:rPr lang="en-US" sz="2400" dirty="0"/>
              <a:t>NADP is one system to </a:t>
            </a:r>
            <a:r>
              <a:rPr lang="en-US" sz="2400"/>
              <a:t>measure wet </a:t>
            </a:r>
            <a:r>
              <a:rPr lang="en-US" sz="2400" dirty="0"/>
              <a:t>deposition and collect atmospheric data.</a:t>
            </a:r>
          </a:p>
          <a:p>
            <a:r>
              <a:rPr lang="en-US" sz="2400" dirty="0"/>
              <a:t>Continuous Emissions Monitoring Systems are used by power plants to track the amount of pollutants they release to the atmosphere.</a:t>
            </a:r>
          </a:p>
          <a:p>
            <a:endParaRPr lang="en-US" dirty="0"/>
          </a:p>
        </p:txBody>
      </p:sp>
    </p:spTree>
    <p:extLst>
      <p:ext uri="{BB962C8B-B14F-4D97-AF65-F5344CB8AC3E}">
        <p14:creationId xmlns:p14="http://schemas.microsoft.com/office/powerpoint/2010/main" val="310919657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34F391-6511-4ECB-8D6E-445F0E48F6B5}"/>
              </a:ext>
            </a:extLst>
          </p:cNvPr>
          <p:cNvSpPr>
            <a:spLocks noGrp="1"/>
          </p:cNvSpPr>
          <p:nvPr>
            <p:ph type="title"/>
          </p:nvPr>
        </p:nvSpPr>
        <p:spPr/>
        <p:txBody>
          <a:bodyPr/>
          <a:lstStyle/>
          <a:p>
            <a:r>
              <a:rPr lang="en-US" dirty="0"/>
              <a:t>…And What Can You Do?</a:t>
            </a:r>
          </a:p>
        </p:txBody>
      </p:sp>
      <p:sp>
        <p:nvSpPr>
          <p:cNvPr id="3" name="Content Placeholder 2">
            <a:extLst>
              <a:ext uri="{FF2B5EF4-FFF2-40B4-BE49-F238E27FC236}">
                <a16:creationId xmlns:a16="http://schemas.microsoft.com/office/drawing/2014/main" id="{DD6BA708-5006-4E05-B979-9EBCD5DFF2C5}"/>
              </a:ext>
            </a:extLst>
          </p:cNvPr>
          <p:cNvSpPr>
            <a:spLocks noGrp="1"/>
          </p:cNvSpPr>
          <p:nvPr>
            <p:ph idx="1"/>
          </p:nvPr>
        </p:nvSpPr>
        <p:spPr/>
        <p:txBody>
          <a:bodyPr/>
          <a:lstStyle/>
          <a:p>
            <a:r>
              <a:rPr lang="en-US" dirty="0"/>
              <a:t>Conserve electricity</a:t>
            </a:r>
          </a:p>
          <a:p>
            <a:r>
              <a:rPr lang="en-US" dirty="0"/>
              <a:t>Use the ENERGY STAR program</a:t>
            </a:r>
          </a:p>
          <a:p>
            <a:r>
              <a:rPr lang="en-US" dirty="0"/>
              <a:t>Use public/shared transportation</a:t>
            </a:r>
          </a:p>
          <a:p>
            <a:r>
              <a:rPr lang="en-US" dirty="0"/>
              <a:t>Reduce your carbon footprint</a:t>
            </a:r>
          </a:p>
          <a:p>
            <a:endParaRPr lang="en-US" dirty="0"/>
          </a:p>
        </p:txBody>
      </p:sp>
    </p:spTree>
    <p:extLst>
      <p:ext uri="{BB962C8B-B14F-4D97-AF65-F5344CB8AC3E}">
        <p14:creationId xmlns:p14="http://schemas.microsoft.com/office/powerpoint/2010/main" val="161476360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70" name="Title 1"/>
          <p:cNvSpPr>
            <a:spLocks noGrp="1"/>
          </p:cNvSpPr>
          <p:nvPr>
            <p:ph type="title" idx="4294967295"/>
          </p:nvPr>
        </p:nvSpPr>
        <p:spPr>
          <a:xfrm>
            <a:off x="1828800" y="3505200"/>
            <a:ext cx="5486400" cy="1954819"/>
          </a:xfrm>
        </p:spPr>
        <p:txBody>
          <a:bodyPr anchor="ctr">
            <a:noAutofit/>
          </a:bodyPr>
          <a:lstStyle/>
          <a:p>
            <a:pPr algn="ctr" eaLnBrk="1" hangingPunct="1">
              <a:defRPr/>
            </a:pPr>
            <a:r>
              <a:rPr lang="en-US" sz="2000" b="0" dirty="0">
                <a:solidFill>
                  <a:schemeClr val="accent1">
                    <a:lumMod val="50000"/>
                  </a:schemeClr>
                </a:solidFill>
                <a:latin typeface="Arial" pitchFamily="34" charset="0"/>
                <a:cs typeface="Arial" pitchFamily="34" charset="0"/>
              </a:rPr>
              <a:t>Add contact information</a:t>
            </a:r>
            <a:br>
              <a:rPr lang="en-US" sz="2000" b="0" dirty="0">
                <a:solidFill>
                  <a:schemeClr val="accent1">
                    <a:lumMod val="50000"/>
                  </a:schemeClr>
                </a:solidFill>
                <a:latin typeface="Arial" pitchFamily="34" charset="0"/>
                <a:cs typeface="Arial" pitchFamily="34" charset="0"/>
              </a:rPr>
            </a:br>
            <a:r>
              <a:rPr lang="en-US" sz="2000" i="1" dirty="0">
                <a:solidFill>
                  <a:schemeClr val="accent1">
                    <a:lumMod val="50000"/>
                  </a:schemeClr>
                </a:solidFill>
                <a:latin typeface="Arial" pitchFamily="34" charset="0"/>
                <a:cs typeface="Arial" pitchFamily="34" charset="0"/>
              </a:rPr>
              <a:t>www.maine.gov/dep</a:t>
            </a:r>
            <a:endParaRPr lang="en-US" sz="2000" b="0" dirty="0">
              <a:solidFill>
                <a:schemeClr val="accent1">
                  <a:lumMod val="50000"/>
                </a:schemeClr>
              </a:solidFill>
              <a:latin typeface="Arial" pitchFamily="34" charset="0"/>
              <a:cs typeface="Arial" pitchFamily="34" charset="0"/>
            </a:endParaRPr>
          </a:p>
        </p:txBody>
      </p:sp>
      <p:sp>
        <p:nvSpPr>
          <p:cNvPr id="11" name="Rectangle 10"/>
          <p:cNvSpPr/>
          <p:nvPr/>
        </p:nvSpPr>
        <p:spPr>
          <a:xfrm>
            <a:off x="0" y="6270625"/>
            <a:ext cx="9144000" cy="376238"/>
          </a:xfrm>
          <a:prstGeom prst="rect">
            <a:avLst/>
          </a:prstGeom>
          <a:solidFill>
            <a:schemeClr val="tx2">
              <a:lumMod val="75000"/>
            </a:schemeClr>
          </a:solidFill>
          <a:ln>
            <a:solidFill>
              <a:schemeClr val="tx2">
                <a:lumMod val="7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r>
              <a:rPr lang="en-US" i="1" dirty="0">
                <a:latin typeface="Arial" pitchFamily="34" charset="0"/>
                <a:cs typeface="Arial" pitchFamily="34" charset="0"/>
              </a:rPr>
              <a:t>                  			</a:t>
            </a:r>
            <a:endParaRPr lang="en-US" i="1" dirty="0">
              <a:solidFill>
                <a:schemeClr val="bg1"/>
              </a:solidFill>
              <a:latin typeface="Arial" pitchFamily="34" charset="0"/>
              <a:cs typeface="Arial" pitchFamily="34" charset="0"/>
            </a:endParaRPr>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0315" y="6053380"/>
            <a:ext cx="947882" cy="873987"/>
          </a:xfrm>
          <a:prstGeom prst="rect">
            <a:avLst/>
          </a:prstGeom>
          <a:ln>
            <a:noFill/>
          </a:ln>
          <a:effectLst>
            <a:softEdge rad="112500"/>
          </a:effectLst>
        </p:spPr>
      </p:pic>
      <p:sp>
        <p:nvSpPr>
          <p:cNvPr id="8" name="Rectangle 7"/>
          <p:cNvSpPr/>
          <p:nvPr/>
        </p:nvSpPr>
        <p:spPr>
          <a:xfrm>
            <a:off x="0" y="0"/>
            <a:ext cx="9144000" cy="304800"/>
          </a:xfrm>
          <a:prstGeom prst="rect">
            <a:avLst/>
          </a:prstGeom>
          <a:solidFill>
            <a:srgbClr val="4EBE83"/>
          </a:solidFill>
          <a:ln>
            <a:solidFill>
              <a:srgbClr val="5CC47C"/>
            </a:solid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762000" y="609600"/>
            <a:ext cx="7772400" cy="914400"/>
          </a:xfrm>
        </p:spPr>
        <p:txBody>
          <a:bodyPr rtlCol="0" anchor="ctr">
            <a:normAutofit fontScale="90000"/>
          </a:bodyPr>
          <a:lstStyle/>
          <a:p>
            <a:pPr algn="ctr" eaLnBrk="1" fontAlgn="auto" hangingPunct="1">
              <a:spcAft>
                <a:spcPts val="0"/>
              </a:spcAft>
              <a:defRPr/>
            </a:pPr>
            <a:r>
              <a:rPr lang="en-US" cap="none" dirty="0">
                <a:solidFill>
                  <a:schemeClr val="accent1">
                    <a:lumMod val="50000"/>
                  </a:schemeClr>
                </a:solidFill>
                <a:latin typeface="Arial" pitchFamily="34" charset="0"/>
                <a:cs typeface="Arial" pitchFamily="34" charset="0"/>
                <a:hlinkClick r:id="rId3"/>
              </a:rPr>
              <a:t>Acid Rain Chemistry for All (5:36)</a:t>
            </a:r>
            <a:endParaRPr lang="en-US" cap="none" dirty="0">
              <a:solidFill>
                <a:schemeClr val="accent1">
                  <a:lumMod val="50000"/>
                </a:schemeClr>
              </a:solidFill>
              <a:latin typeface="Arial" pitchFamily="34" charset="0"/>
              <a:cs typeface="Arial" pitchFamily="34" charset="0"/>
            </a:endParaRPr>
          </a:p>
        </p:txBody>
      </p:sp>
      <p:sp>
        <p:nvSpPr>
          <p:cNvPr id="9" name="Text Placeholder 8"/>
          <p:cNvSpPr>
            <a:spLocks noGrp="1"/>
          </p:cNvSpPr>
          <p:nvPr>
            <p:ph type="body" idx="4294967295"/>
          </p:nvPr>
        </p:nvSpPr>
        <p:spPr>
          <a:xfrm>
            <a:off x="722313" y="1752600"/>
            <a:ext cx="7772400" cy="4114800"/>
          </a:xfrm>
        </p:spPr>
        <p:txBody>
          <a:bodyPr numCol="1" rtlCol="0" anchor="t">
            <a:normAutofit/>
          </a:bodyPr>
          <a:lstStyle/>
          <a:p>
            <a:pPr eaLnBrk="1" fontAlgn="auto" hangingPunct="1">
              <a:spcAft>
                <a:spcPts val="0"/>
              </a:spcAft>
              <a:buFont typeface="Arial" pitchFamily="34" charset="0"/>
              <a:buNone/>
              <a:defRPr/>
            </a:pPr>
            <a:endParaRPr lang="en-US" sz="3200" dirty="0">
              <a:solidFill>
                <a:schemeClr val="accent1">
                  <a:lumMod val="50000"/>
                </a:schemeClr>
              </a:solidFill>
              <a:latin typeface="Arial" pitchFamily="34" charset="0"/>
              <a:cs typeface="Arial" pitchFamily="34" charset="0"/>
            </a:endParaRPr>
          </a:p>
        </p:txBody>
      </p:sp>
      <p:sp>
        <p:nvSpPr>
          <p:cNvPr id="11" name="Rectangle 10"/>
          <p:cNvSpPr/>
          <p:nvPr/>
        </p:nvSpPr>
        <p:spPr>
          <a:xfrm>
            <a:off x="0" y="6270625"/>
            <a:ext cx="9144000" cy="376238"/>
          </a:xfrm>
          <a:prstGeom prst="rect">
            <a:avLst/>
          </a:prstGeom>
          <a:solidFill>
            <a:schemeClr val="tx2">
              <a:lumMod val="75000"/>
            </a:schemeClr>
          </a:solidFill>
          <a:ln>
            <a:solidFill>
              <a:schemeClr val="tx2">
                <a:lumMod val="7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1400" dirty="0">
                <a:latin typeface="Arial" pitchFamily="34" charset="0"/>
                <a:cs typeface="Arial" pitchFamily="34" charset="0"/>
              </a:rPr>
              <a:t>                  MAINE DEPARTMENT OF ENVIRONMENTAL PROTECTION                              </a:t>
            </a:r>
            <a:r>
              <a:rPr lang="en-US" sz="1400" dirty="0">
                <a:solidFill>
                  <a:schemeClr val="bg1"/>
                </a:solidFill>
                <a:latin typeface="Arial" pitchFamily="34" charset="0"/>
                <a:cs typeface="Arial" pitchFamily="34" charset="0"/>
              </a:rPr>
              <a:t>www.maine.gov/dep            </a:t>
            </a:r>
          </a:p>
        </p:txBody>
      </p:sp>
      <p:pic>
        <p:nvPicPr>
          <p:cNvPr id="4" name="Picture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0315" y="6053380"/>
            <a:ext cx="947882" cy="873987"/>
          </a:xfrm>
          <a:prstGeom prst="rect">
            <a:avLst/>
          </a:prstGeom>
          <a:ln>
            <a:noFill/>
          </a:ln>
          <a:effectLst>
            <a:softEdge rad="112500"/>
          </a:effectLst>
        </p:spPr>
      </p:pic>
      <p:pic>
        <p:nvPicPr>
          <p:cNvPr id="2" name="Picture 1">
            <a:extLst>
              <a:ext uri="{FF2B5EF4-FFF2-40B4-BE49-F238E27FC236}">
                <a16:creationId xmlns:a16="http://schemas.microsoft.com/office/drawing/2014/main" id="{8F376D0C-82E3-457F-B890-0D1FEF52FD89}"/>
              </a:ext>
            </a:extLst>
          </p:cNvPr>
          <p:cNvPicPr>
            <a:picLocks noChangeAspect="1"/>
          </p:cNvPicPr>
          <p:nvPr/>
        </p:nvPicPr>
        <p:blipFill>
          <a:blip r:embed="rId5"/>
          <a:stretch>
            <a:fillRect/>
          </a:stretch>
        </p:blipFill>
        <p:spPr>
          <a:xfrm>
            <a:off x="1534290" y="1741245"/>
            <a:ext cx="6390510" cy="4352093"/>
          </a:xfrm>
          <a:prstGeom prst="rect">
            <a:avLst/>
          </a:prstGeom>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1"/>
          <p:cNvSpPr>
            <a:spLocks noGrp="1"/>
          </p:cNvSpPr>
          <p:nvPr>
            <p:ph type="title"/>
          </p:nvPr>
        </p:nvSpPr>
        <p:spPr/>
        <p:txBody>
          <a:bodyPr/>
          <a:lstStyle/>
          <a:p>
            <a:pPr eaLnBrk="1" hangingPunct="1">
              <a:defRPr/>
            </a:pPr>
            <a:r>
              <a:rPr lang="en-US" sz="4000" b="1" dirty="0">
                <a:solidFill>
                  <a:schemeClr val="accent1">
                    <a:lumMod val="50000"/>
                  </a:schemeClr>
                </a:solidFill>
                <a:latin typeface="Arial" pitchFamily="34" charset="0"/>
                <a:cs typeface="Arial" pitchFamily="34" charset="0"/>
              </a:rPr>
              <a:t>Acid Rain</a:t>
            </a:r>
          </a:p>
        </p:txBody>
      </p:sp>
      <p:sp>
        <p:nvSpPr>
          <p:cNvPr id="4099" name="Content Placeholder 6"/>
          <p:cNvSpPr>
            <a:spLocks noGrp="1"/>
          </p:cNvSpPr>
          <p:nvPr>
            <p:ph idx="1"/>
          </p:nvPr>
        </p:nvSpPr>
        <p:spPr>
          <a:xfrm>
            <a:off x="457200" y="1223149"/>
            <a:ext cx="8229600" cy="4525963"/>
          </a:xfrm>
        </p:spPr>
        <p:txBody>
          <a:bodyPr/>
          <a:lstStyle/>
          <a:p>
            <a:r>
              <a:rPr lang="en-US" dirty="0"/>
              <a:t>Acid Rain forms when clean rain comes in contact with pollutants in the air.</a:t>
            </a:r>
          </a:p>
          <a:p>
            <a:pPr lvl="1"/>
            <a:r>
              <a:rPr lang="en-US" dirty="0"/>
              <a:t>Sulfur Dioxide (SO2)</a:t>
            </a:r>
          </a:p>
          <a:p>
            <a:pPr lvl="1"/>
            <a:r>
              <a:rPr lang="en-US" dirty="0"/>
              <a:t>Nitrogen Oxides (NOx)</a:t>
            </a:r>
          </a:p>
          <a:p>
            <a:pPr lvl="1"/>
            <a:r>
              <a:rPr lang="en-US" dirty="0"/>
              <a:t>Carbon Dioxide (CO2)</a:t>
            </a:r>
          </a:p>
          <a:p>
            <a:pPr eaLnBrk="1" hangingPunct="1">
              <a:defRPr/>
            </a:pPr>
            <a:endParaRPr lang="en-US" dirty="0">
              <a:solidFill>
                <a:schemeClr val="accent1">
                  <a:lumMod val="50000"/>
                </a:schemeClr>
              </a:solidFill>
              <a:latin typeface="Arial" pitchFamily="34" charset="0"/>
              <a:cs typeface="Arial" pitchFamily="34" charset="0"/>
            </a:endParaRPr>
          </a:p>
        </p:txBody>
      </p:sp>
      <p:sp>
        <p:nvSpPr>
          <p:cNvPr id="11" name="Rectangle 10"/>
          <p:cNvSpPr/>
          <p:nvPr/>
        </p:nvSpPr>
        <p:spPr>
          <a:xfrm>
            <a:off x="0" y="6270625"/>
            <a:ext cx="9144000" cy="376238"/>
          </a:xfrm>
          <a:prstGeom prst="rect">
            <a:avLst/>
          </a:prstGeom>
          <a:solidFill>
            <a:schemeClr val="tx2">
              <a:lumMod val="75000"/>
            </a:schemeClr>
          </a:solidFill>
          <a:ln>
            <a:solidFill>
              <a:schemeClr val="tx2">
                <a:lumMod val="7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1400" dirty="0">
                <a:latin typeface="Arial" pitchFamily="34" charset="0"/>
                <a:cs typeface="Arial" pitchFamily="34" charset="0"/>
              </a:rPr>
              <a:t>                  MAINE DEPARTMENT OF ENVIRONMENTAL PROTECTION                              </a:t>
            </a:r>
            <a:r>
              <a:rPr lang="en-US" sz="1400" dirty="0">
                <a:solidFill>
                  <a:schemeClr val="bg1"/>
                </a:solidFill>
                <a:latin typeface="Arial" pitchFamily="34" charset="0"/>
                <a:cs typeface="Arial" pitchFamily="34" charset="0"/>
              </a:rPr>
              <a:t>www.maine.gov/dep            </a:t>
            </a:r>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0315" y="6053380"/>
            <a:ext cx="947882" cy="873987"/>
          </a:xfrm>
          <a:prstGeom prst="rect">
            <a:avLst/>
          </a:prstGeom>
          <a:ln>
            <a:noFill/>
          </a:ln>
          <a:effectLst>
            <a:softEdge rad="112500"/>
          </a:effectLst>
        </p:spPr>
      </p:pic>
      <p:sp>
        <p:nvSpPr>
          <p:cNvPr id="8" name="Rectangle 7"/>
          <p:cNvSpPr/>
          <p:nvPr/>
        </p:nvSpPr>
        <p:spPr>
          <a:xfrm>
            <a:off x="0" y="0"/>
            <a:ext cx="9144000" cy="304800"/>
          </a:xfrm>
          <a:prstGeom prst="rect">
            <a:avLst/>
          </a:prstGeom>
          <a:solidFill>
            <a:srgbClr val="4EBE83"/>
          </a:solidFill>
          <a:ln>
            <a:solidFill>
              <a:srgbClr val="5CC47C"/>
            </a:solid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pic>
        <p:nvPicPr>
          <p:cNvPr id="2" name="Picture 1">
            <a:extLst>
              <a:ext uri="{FF2B5EF4-FFF2-40B4-BE49-F238E27FC236}">
                <a16:creationId xmlns:a16="http://schemas.microsoft.com/office/drawing/2014/main" id="{89DD9105-A271-4826-9FB3-9E704B0DBE88}"/>
              </a:ext>
            </a:extLst>
          </p:cNvPr>
          <p:cNvPicPr>
            <a:picLocks noChangeAspect="1"/>
          </p:cNvPicPr>
          <p:nvPr/>
        </p:nvPicPr>
        <p:blipFill>
          <a:blip r:embed="rId4"/>
          <a:stretch>
            <a:fillRect/>
          </a:stretch>
        </p:blipFill>
        <p:spPr>
          <a:xfrm>
            <a:off x="4887409" y="3465348"/>
            <a:ext cx="3813246" cy="2391530"/>
          </a:xfrm>
          <a:prstGeom prst="rect">
            <a:avLst/>
          </a:prstGeom>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D5AE99-7723-4D00-B5BE-0F0D75AEEE57}"/>
              </a:ext>
            </a:extLst>
          </p:cNvPr>
          <p:cNvSpPr>
            <a:spLocks noGrp="1"/>
          </p:cNvSpPr>
          <p:nvPr>
            <p:ph type="title"/>
          </p:nvPr>
        </p:nvSpPr>
        <p:spPr/>
        <p:txBody>
          <a:bodyPr/>
          <a:lstStyle/>
          <a:p>
            <a:r>
              <a:rPr lang="en-US" dirty="0"/>
              <a:t>Acid Versus Base</a:t>
            </a:r>
          </a:p>
        </p:txBody>
      </p:sp>
      <p:sp>
        <p:nvSpPr>
          <p:cNvPr id="3" name="Content Placeholder 2">
            <a:extLst>
              <a:ext uri="{FF2B5EF4-FFF2-40B4-BE49-F238E27FC236}">
                <a16:creationId xmlns:a16="http://schemas.microsoft.com/office/drawing/2014/main" id="{509F0FB0-4C93-4A5F-966C-DC957DBA6433}"/>
              </a:ext>
            </a:extLst>
          </p:cNvPr>
          <p:cNvSpPr>
            <a:spLocks noGrp="1"/>
          </p:cNvSpPr>
          <p:nvPr>
            <p:ph idx="1"/>
          </p:nvPr>
        </p:nvSpPr>
        <p:spPr>
          <a:xfrm>
            <a:off x="457200" y="1066800"/>
            <a:ext cx="8229600" cy="4525963"/>
          </a:xfrm>
        </p:spPr>
        <p:txBody>
          <a:bodyPr/>
          <a:lstStyle/>
          <a:p>
            <a:r>
              <a:rPr lang="en-US" dirty="0"/>
              <a:t>Acids and bases are classified on a pH scale. </a:t>
            </a:r>
          </a:p>
          <a:p>
            <a:pPr lvl="1"/>
            <a:r>
              <a:rPr lang="en-US" dirty="0"/>
              <a:t>Acid – any of a large group of chemicals with a pH of less than 7.</a:t>
            </a:r>
          </a:p>
          <a:p>
            <a:pPr lvl="1"/>
            <a:r>
              <a:rPr lang="en-US" dirty="0"/>
              <a:t>Base – any of a large group of chemicals with a pH greater than 7.</a:t>
            </a:r>
          </a:p>
          <a:p>
            <a:pPr lvl="1"/>
            <a:r>
              <a:rPr lang="en-US" dirty="0"/>
              <a:t>Neutral – any substance that is neither an acid or base; pH is 7.</a:t>
            </a:r>
          </a:p>
          <a:p>
            <a:endParaRPr lang="en-US" dirty="0"/>
          </a:p>
        </p:txBody>
      </p:sp>
      <p:pic>
        <p:nvPicPr>
          <p:cNvPr id="4" name="Picture 3">
            <a:extLst>
              <a:ext uri="{FF2B5EF4-FFF2-40B4-BE49-F238E27FC236}">
                <a16:creationId xmlns:a16="http://schemas.microsoft.com/office/drawing/2014/main" id="{D27B8796-67CC-4CAD-A741-08C079DBB493}"/>
              </a:ext>
            </a:extLst>
          </p:cNvPr>
          <p:cNvPicPr>
            <a:picLocks noChangeAspect="1"/>
          </p:cNvPicPr>
          <p:nvPr/>
        </p:nvPicPr>
        <p:blipFill>
          <a:blip r:embed="rId3"/>
          <a:stretch>
            <a:fillRect/>
          </a:stretch>
        </p:blipFill>
        <p:spPr>
          <a:xfrm>
            <a:off x="2590800" y="4414895"/>
            <a:ext cx="3964066" cy="1757305"/>
          </a:xfrm>
          <a:prstGeom prst="rect">
            <a:avLst/>
          </a:prstGeom>
        </p:spPr>
      </p:pic>
    </p:spTree>
    <p:extLst>
      <p:ext uri="{BB962C8B-B14F-4D97-AF65-F5344CB8AC3E}">
        <p14:creationId xmlns:p14="http://schemas.microsoft.com/office/powerpoint/2010/main" val="128607449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A17324-AEA8-44F9-98C2-AC83BE26536C}"/>
              </a:ext>
            </a:extLst>
          </p:cNvPr>
          <p:cNvSpPr>
            <a:spLocks noGrp="1"/>
          </p:cNvSpPr>
          <p:nvPr>
            <p:ph type="title"/>
          </p:nvPr>
        </p:nvSpPr>
        <p:spPr/>
        <p:txBody>
          <a:bodyPr/>
          <a:lstStyle/>
          <a:p>
            <a:r>
              <a:rPr lang="en-US" dirty="0"/>
              <a:t>Acid Precipitation</a:t>
            </a:r>
          </a:p>
        </p:txBody>
      </p:sp>
      <p:sp>
        <p:nvSpPr>
          <p:cNvPr id="3" name="Content Placeholder 2">
            <a:extLst>
              <a:ext uri="{FF2B5EF4-FFF2-40B4-BE49-F238E27FC236}">
                <a16:creationId xmlns:a16="http://schemas.microsoft.com/office/drawing/2014/main" id="{0D7BEAAE-0933-4B64-BC71-9FBDCDF3E486}"/>
              </a:ext>
            </a:extLst>
          </p:cNvPr>
          <p:cNvSpPr>
            <a:spLocks noGrp="1"/>
          </p:cNvSpPr>
          <p:nvPr>
            <p:ph idx="1"/>
          </p:nvPr>
        </p:nvSpPr>
        <p:spPr>
          <a:xfrm>
            <a:off x="457200" y="1066800"/>
            <a:ext cx="8229600" cy="4525963"/>
          </a:xfrm>
        </p:spPr>
        <p:txBody>
          <a:bodyPr/>
          <a:lstStyle/>
          <a:p>
            <a:r>
              <a:rPr lang="en-US" dirty="0"/>
              <a:t>The interaction between falling water droplets and CO2 in the atmosphere gives rain a pH of 5.6.  </a:t>
            </a:r>
          </a:p>
          <a:p>
            <a:r>
              <a:rPr lang="en-US" dirty="0"/>
              <a:t>Acid rain is considered a pH of 5.6 or less, not pH of 7.</a:t>
            </a:r>
          </a:p>
          <a:p>
            <a:endParaRPr lang="en-US" dirty="0"/>
          </a:p>
        </p:txBody>
      </p:sp>
      <p:pic>
        <p:nvPicPr>
          <p:cNvPr id="4" name="Picture 3">
            <a:extLst>
              <a:ext uri="{FF2B5EF4-FFF2-40B4-BE49-F238E27FC236}">
                <a16:creationId xmlns:a16="http://schemas.microsoft.com/office/drawing/2014/main" id="{40D3AE33-5AB9-4210-97D0-1C02ADD172EF}"/>
              </a:ext>
            </a:extLst>
          </p:cNvPr>
          <p:cNvPicPr>
            <a:picLocks noChangeAspect="1"/>
          </p:cNvPicPr>
          <p:nvPr/>
        </p:nvPicPr>
        <p:blipFill>
          <a:blip r:embed="rId3"/>
          <a:stretch>
            <a:fillRect/>
          </a:stretch>
        </p:blipFill>
        <p:spPr>
          <a:xfrm>
            <a:off x="2514600" y="3352800"/>
            <a:ext cx="4288652" cy="2756203"/>
          </a:xfrm>
          <a:prstGeom prst="rect">
            <a:avLst/>
          </a:prstGeom>
          <a:effectLst>
            <a:softEdge rad="127000"/>
          </a:effectLst>
        </p:spPr>
      </p:pic>
    </p:spTree>
    <p:extLst>
      <p:ext uri="{BB962C8B-B14F-4D97-AF65-F5344CB8AC3E}">
        <p14:creationId xmlns:p14="http://schemas.microsoft.com/office/powerpoint/2010/main" val="209973560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25D552-60B8-41B7-AAAA-5A6641DE3722}"/>
              </a:ext>
            </a:extLst>
          </p:cNvPr>
          <p:cNvSpPr>
            <a:spLocks noGrp="1"/>
          </p:cNvSpPr>
          <p:nvPr>
            <p:ph type="title"/>
          </p:nvPr>
        </p:nvSpPr>
        <p:spPr/>
        <p:txBody>
          <a:bodyPr/>
          <a:lstStyle/>
          <a:p>
            <a:r>
              <a:rPr lang="en-US" dirty="0"/>
              <a:t>Dry Deposition</a:t>
            </a:r>
          </a:p>
        </p:txBody>
      </p:sp>
      <p:sp>
        <p:nvSpPr>
          <p:cNvPr id="3" name="Content Placeholder 2">
            <a:extLst>
              <a:ext uri="{FF2B5EF4-FFF2-40B4-BE49-F238E27FC236}">
                <a16:creationId xmlns:a16="http://schemas.microsoft.com/office/drawing/2014/main" id="{BFA1E4DD-DDD1-45D3-A15D-E23E20092256}"/>
              </a:ext>
            </a:extLst>
          </p:cNvPr>
          <p:cNvSpPr>
            <a:spLocks noGrp="1"/>
          </p:cNvSpPr>
          <p:nvPr>
            <p:ph idx="1"/>
          </p:nvPr>
        </p:nvSpPr>
        <p:spPr>
          <a:xfrm>
            <a:off x="457200" y="1295400"/>
            <a:ext cx="8229600" cy="4525963"/>
          </a:xfrm>
        </p:spPr>
        <p:txBody>
          <a:bodyPr/>
          <a:lstStyle/>
          <a:p>
            <a:r>
              <a:rPr lang="en-US" dirty="0"/>
              <a:t>About half of the acidity in the atmosphere is deposited onto buildings, cars, homes, and trees as particles and gases.</a:t>
            </a:r>
          </a:p>
          <a:p>
            <a:pPr lvl="1"/>
            <a:r>
              <a:rPr lang="en-US" dirty="0"/>
              <a:t>Dry deposition may be washed from trees and other surfaces by rainstorms.</a:t>
            </a:r>
          </a:p>
          <a:p>
            <a:pPr lvl="1"/>
            <a:r>
              <a:rPr lang="en-US" dirty="0"/>
              <a:t>This runoff water contains acid from the rain and dry deposits, making a more acidic combination than that of the acid rain alone.</a:t>
            </a:r>
          </a:p>
          <a:p>
            <a:pPr lvl="1"/>
            <a:r>
              <a:rPr lang="en-US" dirty="0"/>
              <a:t>The combination of acid rain plus dry deposition is called acid deposition.</a:t>
            </a:r>
          </a:p>
          <a:p>
            <a:endParaRPr lang="en-US" dirty="0"/>
          </a:p>
        </p:txBody>
      </p:sp>
    </p:spTree>
    <p:extLst>
      <p:ext uri="{BB962C8B-B14F-4D97-AF65-F5344CB8AC3E}">
        <p14:creationId xmlns:p14="http://schemas.microsoft.com/office/powerpoint/2010/main" val="315252959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803145-5FA3-424D-9CE5-DD969932CECC}"/>
              </a:ext>
            </a:extLst>
          </p:cNvPr>
          <p:cNvSpPr>
            <a:spLocks noGrp="1"/>
          </p:cNvSpPr>
          <p:nvPr>
            <p:ph type="title"/>
          </p:nvPr>
        </p:nvSpPr>
        <p:spPr/>
        <p:txBody>
          <a:bodyPr/>
          <a:lstStyle/>
          <a:p>
            <a:r>
              <a:rPr lang="en-US" dirty="0"/>
              <a:t>Deposition</a:t>
            </a:r>
          </a:p>
        </p:txBody>
      </p:sp>
      <p:sp>
        <p:nvSpPr>
          <p:cNvPr id="3" name="Content Placeholder 2">
            <a:extLst>
              <a:ext uri="{FF2B5EF4-FFF2-40B4-BE49-F238E27FC236}">
                <a16:creationId xmlns:a16="http://schemas.microsoft.com/office/drawing/2014/main" id="{D82989FC-90F3-4F8C-8D34-711F610B18C8}"/>
              </a:ext>
            </a:extLst>
          </p:cNvPr>
          <p:cNvSpPr>
            <a:spLocks noGrp="1"/>
          </p:cNvSpPr>
          <p:nvPr>
            <p:ph idx="1"/>
          </p:nvPr>
        </p:nvSpPr>
        <p:spPr/>
        <p:txBody>
          <a:bodyPr/>
          <a:lstStyle/>
          <a:p>
            <a:endParaRPr lang="en-US"/>
          </a:p>
        </p:txBody>
      </p:sp>
      <p:pic>
        <p:nvPicPr>
          <p:cNvPr id="4" name="Picture 3">
            <a:extLst>
              <a:ext uri="{FF2B5EF4-FFF2-40B4-BE49-F238E27FC236}">
                <a16:creationId xmlns:a16="http://schemas.microsoft.com/office/drawing/2014/main" id="{24ACBC02-E262-49F5-9455-E80F85DDDC16}"/>
              </a:ext>
            </a:extLst>
          </p:cNvPr>
          <p:cNvPicPr>
            <a:picLocks noChangeAspect="1"/>
          </p:cNvPicPr>
          <p:nvPr/>
        </p:nvPicPr>
        <p:blipFill>
          <a:blip r:embed="rId3"/>
          <a:stretch>
            <a:fillRect/>
          </a:stretch>
        </p:blipFill>
        <p:spPr>
          <a:xfrm>
            <a:off x="1524000" y="1447800"/>
            <a:ext cx="6031274" cy="4525963"/>
          </a:xfrm>
          <a:prstGeom prst="rect">
            <a:avLst/>
          </a:prstGeom>
        </p:spPr>
      </p:pic>
    </p:spTree>
    <p:extLst>
      <p:ext uri="{BB962C8B-B14F-4D97-AF65-F5344CB8AC3E}">
        <p14:creationId xmlns:p14="http://schemas.microsoft.com/office/powerpoint/2010/main" val="298290178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F42756-8F75-417E-B17A-0AE94541C96F}"/>
              </a:ext>
            </a:extLst>
          </p:cNvPr>
          <p:cNvSpPr>
            <a:spLocks noGrp="1"/>
          </p:cNvSpPr>
          <p:nvPr>
            <p:ph type="title"/>
          </p:nvPr>
        </p:nvSpPr>
        <p:spPr/>
        <p:txBody>
          <a:bodyPr/>
          <a:lstStyle/>
          <a:p>
            <a:r>
              <a:rPr lang="en-US" dirty="0"/>
              <a:t>Natural Sources of Acids</a:t>
            </a:r>
          </a:p>
        </p:txBody>
      </p:sp>
      <p:sp>
        <p:nvSpPr>
          <p:cNvPr id="3" name="Content Placeholder 2">
            <a:extLst>
              <a:ext uri="{FF2B5EF4-FFF2-40B4-BE49-F238E27FC236}">
                <a16:creationId xmlns:a16="http://schemas.microsoft.com/office/drawing/2014/main" id="{2D0C4950-6E47-41ED-94E7-759A545C8EBD}"/>
              </a:ext>
            </a:extLst>
          </p:cNvPr>
          <p:cNvSpPr>
            <a:spLocks noGrp="1"/>
          </p:cNvSpPr>
          <p:nvPr>
            <p:ph idx="1"/>
          </p:nvPr>
        </p:nvSpPr>
        <p:spPr/>
        <p:txBody>
          <a:bodyPr/>
          <a:lstStyle/>
          <a:p>
            <a:r>
              <a:rPr lang="en-US" dirty="0"/>
              <a:t>Volcanoes</a:t>
            </a:r>
          </a:p>
          <a:p>
            <a:r>
              <a:rPr lang="en-US" dirty="0"/>
              <a:t>Geysers</a:t>
            </a:r>
          </a:p>
          <a:p>
            <a:r>
              <a:rPr lang="en-US" dirty="0"/>
              <a:t>Hot Springs</a:t>
            </a:r>
          </a:p>
          <a:p>
            <a:endParaRPr lang="en-US" dirty="0"/>
          </a:p>
        </p:txBody>
      </p:sp>
      <p:pic>
        <p:nvPicPr>
          <p:cNvPr id="4" name="Picture 3">
            <a:extLst>
              <a:ext uri="{FF2B5EF4-FFF2-40B4-BE49-F238E27FC236}">
                <a16:creationId xmlns:a16="http://schemas.microsoft.com/office/drawing/2014/main" id="{36594103-0FC8-43C0-80A2-5548C9CE73D8}"/>
              </a:ext>
            </a:extLst>
          </p:cNvPr>
          <p:cNvPicPr>
            <a:picLocks noChangeAspect="1"/>
          </p:cNvPicPr>
          <p:nvPr/>
        </p:nvPicPr>
        <p:blipFill>
          <a:blip r:embed="rId3"/>
          <a:stretch>
            <a:fillRect/>
          </a:stretch>
        </p:blipFill>
        <p:spPr>
          <a:xfrm>
            <a:off x="847021" y="1023675"/>
            <a:ext cx="7449958" cy="5224725"/>
          </a:xfrm>
          <a:prstGeom prst="rect">
            <a:avLst/>
          </a:prstGeom>
        </p:spPr>
      </p:pic>
    </p:spTree>
    <p:extLst>
      <p:ext uri="{BB962C8B-B14F-4D97-AF65-F5344CB8AC3E}">
        <p14:creationId xmlns:p14="http://schemas.microsoft.com/office/powerpoint/2010/main" val="363021268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1F459A-09F8-46EF-9E95-4686F3CE3023}"/>
              </a:ext>
            </a:extLst>
          </p:cNvPr>
          <p:cNvSpPr>
            <a:spLocks noGrp="1"/>
          </p:cNvSpPr>
          <p:nvPr>
            <p:ph type="title"/>
          </p:nvPr>
        </p:nvSpPr>
        <p:spPr/>
        <p:txBody>
          <a:bodyPr/>
          <a:lstStyle/>
          <a:p>
            <a:r>
              <a:rPr lang="en-US" dirty="0"/>
              <a:t>Effects on Ecosystems</a:t>
            </a:r>
          </a:p>
        </p:txBody>
      </p:sp>
      <p:sp>
        <p:nvSpPr>
          <p:cNvPr id="3" name="Content Placeholder 2">
            <a:extLst>
              <a:ext uri="{FF2B5EF4-FFF2-40B4-BE49-F238E27FC236}">
                <a16:creationId xmlns:a16="http://schemas.microsoft.com/office/drawing/2014/main" id="{959AB52B-163F-4F03-9F8F-72271EB722D7}"/>
              </a:ext>
            </a:extLst>
          </p:cNvPr>
          <p:cNvSpPr>
            <a:spLocks noGrp="1"/>
          </p:cNvSpPr>
          <p:nvPr>
            <p:ph idx="1"/>
          </p:nvPr>
        </p:nvSpPr>
        <p:spPr/>
        <p:txBody>
          <a:bodyPr/>
          <a:lstStyle/>
          <a:p>
            <a:r>
              <a:rPr lang="en-US" dirty="0"/>
              <a:t>Acid rain can damage organisms in an ecosystem.</a:t>
            </a:r>
          </a:p>
          <a:p>
            <a:r>
              <a:rPr lang="en-US" dirty="0"/>
              <a:t>This may cause a ripple effect harming the ecosystem.</a:t>
            </a:r>
          </a:p>
          <a:p>
            <a:r>
              <a:rPr lang="en-US" dirty="0"/>
              <a:t>This damage can take years or decades to reverse.</a:t>
            </a:r>
          </a:p>
          <a:p>
            <a:endParaRPr lang="en-US" dirty="0"/>
          </a:p>
        </p:txBody>
      </p:sp>
      <p:pic>
        <p:nvPicPr>
          <p:cNvPr id="4" name="Picture 3">
            <a:extLst>
              <a:ext uri="{FF2B5EF4-FFF2-40B4-BE49-F238E27FC236}">
                <a16:creationId xmlns:a16="http://schemas.microsoft.com/office/drawing/2014/main" id="{6EF323D4-5494-4FC5-8A37-6E80A95B7151}"/>
              </a:ext>
            </a:extLst>
          </p:cNvPr>
          <p:cNvPicPr>
            <a:picLocks noChangeAspect="1"/>
          </p:cNvPicPr>
          <p:nvPr/>
        </p:nvPicPr>
        <p:blipFill>
          <a:blip r:embed="rId3"/>
          <a:stretch>
            <a:fillRect/>
          </a:stretch>
        </p:blipFill>
        <p:spPr>
          <a:xfrm>
            <a:off x="3771900" y="4265216"/>
            <a:ext cx="1600200" cy="1860947"/>
          </a:xfrm>
          <a:prstGeom prst="rect">
            <a:avLst/>
          </a:prstGeom>
        </p:spPr>
      </p:pic>
    </p:spTree>
    <p:extLst>
      <p:ext uri="{BB962C8B-B14F-4D97-AF65-F5344CB8AC3E}">
        <p14:creationId xmlns:p14="http://schemas.microsoft.com/office/powerpoint/2010/main" val="4082843554"/>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MMPROD_UIDATA" val="&lt;database version=&quot;9.0&quot;&gt;&lt;object type=&quot;1&quot; unique_id=&quot;10001&quot;&gt;&lt;object type=&quot;2&quot; unique_id=&quot;10052&quot;&gt;&lt;object type=&quot;3&quot; unique_id=&quot;10053&quot;&gt;&lt;property id=&quot;20148&quot; value=&quot;5&quot;/&gt;&lt;property id=&quot;20300&quot; value=&quot;Slide 1&quot;/&gt;&lt;property id=&quot;20307&quot; value=&quot;256&quot;/&gt;&lt;/object&gt;&lt;object type=&quot;3&quot; unique_id=&quot;10054&quot;&gt;&lt;property id=&quot;20148&quot; value=&quot;5&quot;/&gt;&lt;property id=&quot;20300&quot; value=&quot;Slide 2&quot;/&gt;&lt;property id=&quot;20307&quot; value=&quot;264&quot;/&gt;&lt;/object&gt;&lt;object type=&quot;3&quot; unique_id=&quot;10055&quot;&gt;&lt;property id=&quot;20148&quot; value=&quot;5&quot;/&gt;&lt;property id=&quot;20300&quot; value=&quot;Slide 3&quot;/&gt;&lt;property id=&quot;20307&quot; value=&quot;265&quot;/&gt;&lt;/object&gt;&lt;object type=&quot;3&quot; unique_id=&quot;10058&quot;&gt;&lt;property id=&quot;20148&quot; value=&quot;5&quot;/&gt;&lt;property id=&quot;20300&quot; value=&quot;Slide 4 - &amp;quot;Add contact information www.maine.gov/dep&amp;quot;&quot;/&gt;&lt;property id=&quot;20307&quot; value=&quot;267&quot;/&gt;&lt;/object&gt;&lt;/object&gt;&lt;object type=&quot;8&quot; unique_id=&quot;10066&quot;&gt;&lt;/object&gt;&lt;/object&gt;&lt;/database&gt;"/>
  <p:tag name="MMPROD_NEXTUNIQUEID" val="10010"/>
  <p:tag name="SECTOMILLISECCONVERTED" val="1"/>
</p:tagLst>
</file>

<file path=ppt/theme/theme1.xml><?xml version="1.0" encoding="utf-8"?>
<a:theme xmlns:a="http://schemas.openxmlformats.org/drawingml/2006/main" name="ME DEP PPP-white background Style (2)">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DEP power point template 2013</Template>
  <TotalTime>213</TotalTime>
  <Words>1335</Words>
  <Application>Microsoft Office PowerPoint</Application>
  <PresentationFormat>On-screen Show (4:3)</PresentationFormat>
  <Paragraphs>117</Paragraphs>
  <Slides>17</Slides>
  <Notes>14</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17</vt:i4>
      </vt:variant>
    </vt:vector>
  </HeadingPairs>
  <TitlesOfParts>
    <vt:vector size="20" baseType="lpstr">
      <vt:lpstr>Arial</vt:lpstr>
      <vt:lpstr>Calibri</vt:lpstr>
      <vt:lpstr>ME DEP PPP-white background Style (2)</vt:lpstr>
      <vt:lpstr>Acid Rain</vt:lpstr>
      <vt:lpstr>Acid Rain Chemistry for All (5:36)</vt:lpstr>
      <vt:lpstr>Acid Rain</vt:lpstr>
      <vt:lpstr>Acid Versus Base</vt:lpstr>
      <vt:lpstr>Acid Precipitation</vt:lpstr>
      <vt:lpstr>Dry Deposition</vt:lpstr>
      <vt:lpstr>Deposition</vt:lpstr>
      <vt:lpstr>Natural Sources of Acids</vt:lpstr>
      <vt:lpstr>Effects on Ecosystems</vt:lpstr>
      <vt:lpstr>Acid Rain</vt:lpstr>
      <vt:lpstr>Acid Rain</vt:lpstr>
      <vt:lpstr>Acid Rain</vt:lpstr>
      <vt:lpstr>Effects of Acid Rain on Humans</vt:lpstr>
      <vt:lpstr>Effects of Acid Rain on Man-Made Materials</vt:lpstr>
      <vt:lpstr>What is Being Done?</vt:lpstr>
      <vt:lpstr>…And What Can You Do?</vt:lpstr>
      <vt:lpstr>Add contact information www.maine.gov/dep</vt:lpstr>
    </vt:vector>
  </TitlesOfParts>
  <Company>State of Maine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Acid Rain</dc:title>
  <dc:creator>Laurie Flood</dc:creator>
  <cp:lastModifiedBy>Laurie Flood</cp:lastModifiedBy>
  <cp:revision>21</cp:revision>
  <dcterms:created xsi:type="dcterms:W3CDTF">2017-10-06T10:31:42Z</dcterms:created>
  <dcterms:modified xsi:type="dcterms:W3CDTF">2018-04-30T15:31:46Z</dcterms:modified>
</cp:coreProperties>
</file>